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3" r:id="rId4"/>
  </p:sldMasterIdLst>
  <p:notesMasterIdLst>
    <p:notesMasterId r:id="rId6"/>
  </p:notesMasterIdLst>
  <p:sldIdLst>
    <p:sldId id="316" r:id="rId5"/>
    <p:sldId id="599" r:id="rId7"/>
    <p:sldId id="842" r:id="rId8"/>
    <p:sldId id="855" r:id="rId9"/>
    <p:sldId id="843" r:id="rId10"/>
    <p:sldId id="844" r:id="rId11"/>
    <p:sldId id="856" r:id="rId12"/>
    <p:sldId id="857" r:id="rId13"/>
    <p:sldId id="845" r:id="rId14"/>
    <p:sldId id="902" r:id="rId15"/>
    <p:sldId id="903" r:id="rId16"/>
    <p:sldId id="846" r:id="rId17"/>
    <p:sldId id="847" r:id="rId18"/>
    <p:sldId id="848" r:id="rId19"/>
    <p:sldId id="870" r:id="rId20"/>
    <p:sldId id="868" r:id="rId21"/>
    <p:sldId id="859" r:id="rId22"/>
    <p:sldId id="861" r:id="rId23"/>
    <p:sldId id="866" r:id="rId24"/>
    <p:sldId id="867" r:id="rId25"/>
    <p:sldId id="858" r:id="rId26"/>
    <p:sldId id="898" r:id="rId27"/>
    <p:sldId id="899" r:id="rId28"/>
    <p:sldId id="901" r:id="rId29"/>
    <p:sldId id="900" r:id="rId30"/>
    <p:sldId id="883" r:id="rId31"/>
    <p:sldId id="884" r:id="rId32"/>
    <p:sldId id="885" r:id="rId33"/>
    <p:sldId id="886" r:id="rId34"/>
    <p:sldId id="888" r:id="rId35"/>
    <p:sldId id="889" r:id="rId36"/>
    <p:sldId id="892" r:id="rId37"/>
    <p:sldId id="894" r:id="rId38"/>
    <p:sldId id="891" r:id="rId39"/>
    <p:sldId id="872" r:id="rId40"/>
    <p:sldId id="897" r:id="rId41"/>
    <p:sldId id="895" r:id="rId42"/>
    <p:sldId id="896" r:id="rId43"/>
    <p:sldId id="852" r:id="rId44"/>
    <p:sldId id="874" r:id="rId45"/>
    <p:sldId id="875" r:id="rId46"/>
    <p:sldId id="876" r:id="rId47"/>
    <p:sldId id="877" r:id="rId48"/>
    <p:sldId id="871" r:id="rId49"/>
    <p:sldId id="328"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65125ED-A73A-4B8A-8E37-68EF90A95230}">
          <p14:sldIdLst>
            <p14:sldId id="316"/>
            <p14:sldId id="599"/>
            <p14:sldId id="842"/>
            <p14:sldId id="855"/>
            <p14:sldId id="843"/>
            <p14:sldId id="844"/>
            <p14:sldId id="856"/>
            <p14:sldId id="857"/>
            <p14:sldId id="845"/>
            <p14:sldId id="902"/>
            <p14:sldId id="903"/>
            <p14:sldId id="846"/>
            <p14:sldId id="847"/>
            <p14:sldId id="848"/>
            <p14:sldId id="870"/>
            <p14:sldId id="868"/>
            <p14:sldId id="859"/>
            <p14:sldId id="861"/>
            <p14:sldId id="866"/>
            <p14:sldId id="867"/>
            <p14:sldId id="858"/>
            <p14:sldId id="898"/>
            <p14:sldId id="899"/>
            <p14:sldId id="901"/>
            <p14:sldId id="900"/>
            <p14:sldId id="883"/>
            <p14:sldId id="884"/>
            <p14:sldId id="885"/>
            <p14:sldId id="886"/>
            <p14:sldId id="888"/>
            <p14:sldId id="889"/>
            <p14:sldId id="892"/>
            <p14:sldId id="894"/>
            <p14:sldId id="891"/>
            <p14:sldId id="872"/>
            <p14:sldId id="897"/>
            <p14:sldId id="895"/>
            <p14:sldId id="896"/>
            <p14:sldId id="852"/>
            <p14:sldId id="874"/>
            <p14:sldId id="875"/>
            <p14:sldId id="876"/>
            <p14:sldId id="877"/>
            <p14:sldId id="871"/>
            <p14:sldId id="32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4C2"/>
    <a:srgbClr val="0885C4"/>
    <a:srgbClr val="00A4CA"/>
    <a:srgbClr val="FFFFFF"/>
    <a:srgbClr val="C3C8CC"/>
    <a:srgbClr val="4472C4"/>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42" autoAdjust="0"/>
    <p:restoredTop sz="86468" autoAdjust="0"/>
  </p:normalViewPr>
  <p:slideViewPr>
    <p:cSldViewPr snapToGrid="0">
      <p:cViewPr varScale="1">
        <p:scale>
          <a:sx n="57" d="100"/>
          <a:sy n="57" d="100"/>
        </p:scale>
        <p:origin x="592"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103B2-F4DF-43FC-B43C-9514519202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0BDF5-4F2A-4E04-AE91-25E8D8E750F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br>
              <a:rPr lang="zh-CN" altLang="en-US">
                <a:effectLst/>
              </a:rPr>
            </a:br>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endParaRPr lang="zh-CN" altLang="zh-CN" sz="1200"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a:solidFill>
                <a:srgbClr val="FF0000"/>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endParaRPr lang="en-US" altLang="zh-CN"/>
          </a:p>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a:p>
            <a:endParaRPr lang="zh-CN" altLang="en-US"/>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8900BDF5-4F2A-4E04-AE91-25E8D8E750F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221343" y="6506482"/>
            <a:ext cx="1302657" cy="351518"/>
          </a:xfrm>
          <a:prstGeom prst="rect">
            <a:avLst/>
          </a:prstGeom>
        </p:spPr>
        <p:txBody>
          <a:bodyPr/>
          <a:lstStyle>
            <a:lvl1pPr>
              <a:defRPr sz="1600" b="1">
                <a:solidFill>
                  <a:schemeClr val="bg1"/>
                </a:solidFill>
              </a:defRPr>
            </a:lvl1pPr>
          </a:lstStyle>
          <a:p>
            <a:fld id="{7E98AFFA-E332-40B6-85C0-A1AE19B05675}" type="datetime1">
              <a:rPr lang="zh-CN" altLang="en-US" smtClean="0"/>
            </a:fld>
            <a:endParaRPr lang="zh-CN" altLang="en-US" dirty="0"/>
          </a:p>
        </p:txBody>
      </p:sp>
      <p:sp>
        <p:nvSpPr>
          <p:cNvPr id="9" name="灯片编号占位符 5"/>
          <p:cNvSpPr>
            <a:spLocks noGrp="1"/>
          </p:cNvSpPr>
          <p:nvPr>
            <p:ph type="sldNum" sz="quarter" idx="12"/>
          </p:nvPr>
        </p:nvSpPr>
        <p:spPr>
          <a:xfrm>
            <a:off x="11259457" y="6492875"/>
            <a:ext cx="2743200" cy="365125"/>
          </a:xfrm>
          <a:prstGeom prst="rect">
            <a:avLst/>
          </a:prstGeom>
        </p:spPr>
        <p:txBody>
          <a:bodyPr/>
          <a:lstStyle>
            <a:lvl1pPr>
              <a:defRPr sz="1600" b="1">
                <a:solidFill>
                  <a:schemeClr val="bg1"/>
                </a:solidFill>
              </a:defRPr>
            </a:lvl1pPr>
          </a:lstStyle>
          <a:p>
            <a:fld id="{CB1A3C80-CB9D-4075-ABF0-8D039D887269}"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221343" y="6506482"/>
            <a:ext cx="1302657" cy="351518"/>
          </a:xfrm>
          <a:prstGeom prst="rect">
            <a:avLst/>
          </a:prstGeom>
        </p:spPr>
        <p:txBody>
          <a:bodyPr/>
          <a:lstStyle>
            <a:lvl1pPr>
              <a:defRPr sz="1600" b="1">
                <a:solidFill>
                  <a:schemeClr val="bg1"/>
                </a:solidFill>
              </a:defRPr>
            </a:lvl1pPr>
          </a:lstStyle>
          <a:p>
            <a:fld id="{7E98AFFA-E332-40B6-85C0-A1AE19B05675}" type="datetime1">
              <a:rPr lang="zh-CN" altLang="en-US" smtClean="0"/>
            </a:fld>
            <a:endParaRPr lang="zh-CN" altLang="en-US" dirty="0"/>
          </a:p>
        </p:txBody>
      </p:sp>
      <p:sp>
        <p:nvSpPr>
          <p:cNvPr id="9" name="灯片编号占位符 5"/>
          <p:cNvSpPr>
            <a:spLocks noGrp="1"/>
          </p:cNvSpPr>
          <p:nvPr>
            <p:ph type="sldNum" sz="quarter" idx="12"/>
          </p:nvPr>
        </p:nvSpPr>
        <p:spPr>
          <a:xfrm>
            <a:off x="11259457" y="6492875"/>
            <a:ext cx="2743200" cy="365125"/>
          </a:xfrm>
          <a:prstGeom prst="rect">
            <a:avLst/>
          </a:prstGeom>
        </p:spPr>
        <p:txBody>
          <a:bodyPr/>
          <a:lstStyle>
            <a:lvl1pPr>
              <a:defRPr sz="1600" b="1">
                <a:solidFill>
                  <a:schemeClr val="bg1"/>
                </a:solidFill>
              </a:defRPr>
            </a:lvl1pPr>
          </a:lstStyle>
          <a:p>
            <a:fld id="{CB1A3C80-CB9D-4075-ABF0-8D039D887269}"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221343" y="6506482"/>
            <a:ext cx="1302657" cy="351518"/>
          </a:xfrm>
          <a:prstGeom prst="rect">
            <a:avLst/>
          </a:prstGeom>
        </p:spPr>
        <p:txBody>
          <a:bodyPr/>
          <a:lstStyle/>
          <a:p>
            <a:fld id="{6C129916-3430-43D6-9BA4-7BEA0634B7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11259457" y="6492875"/>
            <a:ext cx="2743200" cy="365125"/>
          </a:xfrm>
          <a:prstGeom prst="rect">
            <a:avLst/>
          </a:prstGeom>
        </p:spPr>
        <p:txBody>
          <a:bodyPr/>
          <a:lstStyle/>
          <a:p>
            <a:fld id="{433C959C-D40C-4370-B282-47F555A0211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sp>
        <p:nvSpPr>
          <p:cNvPr id="7" name="矩形 6"/>
          <p:cNvSpPr/>
          <p:nvPr userDrawn="1"/>
        </p:nvSpPr>
        <p:spPr>
          <a:xfrm>
            <a:off x="0" y="5458538"/>
            <a:ext cx="12192000" cy="1399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05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日期占位符 3"/>
          <p:cNvSpPr>
            <a:spLocks noGrp="1"/>
          </p:cNvSpPr>
          <p:nvPr>
            <p:ph type="dt" sz="half" idx="2"/>
          </p:nvPr>
        </p:nvSpPr>
        <p:spPr>
          <a:xfrm>
            <a:off x="221343" y="6506482"/>
            <a:ext cx="1302657" cy="351518"/>
          </a:xfrm>
          <a:prstGeom prst="rect">
            <a:avLst/>
          </a:prstGeom>
        </p:spPr>
        <p:txBody>
          <a:bodyPr/>
          <a:lstStyle>
            <a:lvl1pPr>
              <a:defRPr sz="1600" b="1">
                <a:solidFill>
                  <a:schemeClr val="bg1"/>
                </a:solidFill>
              </a:defRPr>
            </a:lvl1pPr>
          </a:lstStyle>
          <a:p>
            <a:fld id="{52D884B3-6BC9-45BD-B701-2AA8AEC02C0F}" type="datetime1">
              <a:rPr lang="zh-CN" altLang="en-US" smtClean="0"/>
            </a:fld>
            <a:endParaRPr lang="zh-CN" altLang="en-US" dirty="0"/>
          </a:p>
        </p:txBody>
      </p:sp>
      <p:sp>
        <p:nvSpPr>
          <p:cNvPr id="14" name="灯片编号占位符 5"/>
          <p:cNvSpPr>
            <a:spLocks noGrp="1"/>
          </p:cNvSpPr>
          <p:nvPr>
            <p:ph type="sldNum" sz="quarter" idx="4"/>
          </p:nvPr>
        </p:nvSpPr>
        <p:spPr>
          <a:xfrm>
            <a:off x="11259457" y="6492875"/>
            <a:ext cx="2743200" cy="365125"/>
          </a:xfrm>
          <a:prstGeom prst="rect">
            <a:avLst/>
          </a:prstGeom>
        </p:spPr>
        <p:txBody>
          <a:bodyPr/>
          <a:lstStyle>
            <a:lvl1pPr>
              <a:defRPr b="1">
                <a:solidFill>
                  <a:schemeClr val="bg1"/>
                </a:solidFill>
              </a:defRPr>
            </a:lvl1pPr>
          </a:lstStyle>
          <a:p>
            <a:fld id="{CB1A3C80-CB9D-4075-ABF0-8D039D887269}"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sp>
        <p:nvSpPr>
          <p:cNvPr id="7" name="矩形 6"/>
          <p:cNvSpPr/>
          <p:nvPr userDrawn="1"/>
        </p:nvSpPr>
        <p:spPr>
          <a:xfrm>
            <a:off x="0" y="5300801"/>
            <a:ext cx="12192000" cy="15571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050" dirty="0">
              <a:latin typeface="微软雅黑" panose="020B0503020204020204" pitchFamily="34" charset="-122"/>
              <a:ea typeface="微软雅黑" panose="020B0503020204020204" pitchFamily="34" charset="-122"/>
            </a:endParaRPr>
          </a:p>
        </p:txBody>
      </p:sp>
      <p:sp>
        <p:nvSpPr>
          <p:cNvPr id="11" name="文本占位符 7"/>
          <p:cNvSpPr txBox="1"/>
          <p:nvPr userDrawn="1"/>
        </p:nvSpPr>
        <p:spPr>
          <a:xfrm>
            <a:off x="4703669" y="2348880"/>
            <a:ext cx="3406189" cy="1080120"/>
          </a:xfrm>
          <a:prstGeom prst="rect">
            <a:avLst/>
          </a:prstGeom>
        </p:spPr>
        <p:txBody>
          <a:bodyPr lIns="0" tIns="0" rIns="0" bIns="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5400" dirty="0">
                <a:latin typeface="华文楷体" panose="02010600040101010101" pitchFamily="2" charset="-122"/>
                <a:ea typeface="华文楷体" panose="02010600040101010101" pitchFamily="2" charset="-122"/>
              </a:rPr>
              <a:t>谢谢聆听！</a:t>
            </a:r>
            <a:endParaRPr lang="zh-CN" altLang="en-US" sz="5400" dirty="0">
              <a:latin typeface="华文楷体" panose="02010600040101010101" pitchFamily="2" charset="-122"/>
              <a:ea typeface="华文楷体" panose="02010600040101010101" pitchFamily="2" charset="-122"/>
            </a:endParaRPr>
          </a:p>
        </p:txBody>
      </p:sp>
    </p:spTree>
  </p:cSld>
  <p:clrMap bg1="lt1" tx1="dk1" bg2="lt2" tx2="dk2" accent1="accent1" accent2="accent2" accent3="accent3" accent4="accent4" accent5="accent5" accent6="accent6" hlink="hlink" folHlink="folHlink"/>
  <p:sldLayoutIdLst>
    <p:sldLayoutId id="2147483654"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microsoft.com/office/2007/relationships/hdphoto" Target="../media/image35.wdp"/><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9.jpe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9" Type="http://schemas.openxmlformats.org/officeDocument/2006/relationships/image" Target="../media/image59.jpeg"/><Relationship Id="rId8" Type="http://schemas.openxmlformats.org/officeDocument/2006/relationships/image" Target="../media/image58.png"/><Relationship Id="rId7" Type="http://schemas.openxmlformats.org/officeDocument/2006/relationships/image" Target="../media/image57.jpeg"/><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 Id="rId3" Type="http://schemas.openxmlformats.org/officeDocument/2006/relationships/image" Target="../media/image53.jpeg"/><Relationship Id="rId2" Type="http://schemas.openxmlformats.org/officeDocument/2006/relationships/image" Target="../media/image52.png"/><Relationship Id="rId13" Type="http://schemas.openxmlformats.org/officeDocument/2006/relationships/notesSlide" Target="../notesSlides/notesSlide42.xml"/><Relationship Id="rId12" Type="http://schemas.openxmlformats.org/officeDocument/2006/relationships/slideLayout" Target="../slideLayouts/slideLayout2.xml"/><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51.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4" Type="http://schemas.openxmlformats.org/officeDocument/2006/relationships/notesSlide" Target="../notesSlides/notesSlide6.xml"/><Relationship Id="rId13" Type="http://schemas.openxmlformats.org/officeDocument/2006/relationships/slideLayout" Target="../slideLayouts/slideLayout2.xml"/><Relationship Id="rId12" Type="http://schemas.openxmlformats.org/officeDocument/2006/relationships/image" Target="../media/image14.png"/><Relationship Id="rId11" Type="http://schemas.openxmlformats.org/officeDocument/2006/relationships/image" Target="../media/image13.jpeg"/><Relationship Id="rId10" Type="http://schemas.openxmlformats.org/officeDocument/2006/relationships/image" Target="../media/image12.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p:nvPr/>
        </p:nvSpPr>
        <p:spPr bwMode="auto">
          <a:xfrm>
            <a:off x="890546" y="3038476"/>
            <a:ext cx="11301453" cy="2420061"/>
          </a:xfrm>
          <a:prstGeom prst="rect">
            <a:avLst/>
          </a:prstGeom>
          <a:gradFill flip="none" rotWithShape="1">
            <a:gsLst>
              <a:gs pos="0">
                <a:srgbClr val="00A4CA">
                  <a:lumMod val="98000"/>
                  <a:lumOff val="2000"/>
                  <a:alpha val="50000"/>
                </a:srgbClr>
              </a:gs>
              <a:gs pos="28000">
                <a:srgbClr val="1FAFD0">
                  <a:alpha val="84000"/>
                </a:srgbClr>
              </a:gs>
              <a:gs pos="0">
                <a:srgbClr val="00A4CA">
                  <a:lumMod val="100000"/>
                  <a:alpha val="84000"/>
                </a:srgbClr>
              </a:gs>
              <a:gs pos="89000">
                <a:srgbClr val="FFFFFF">
                  <a:alpha val="0"/>
                  <a:lumMod val="100000"/>
                </a:srgbClr>
              </a:gs>
            </a:gsLst>
            <a:lin ang="10800000" scaled="1"/>
            <a:tileRect/>
          </a:gradFill>
          <a:ln>
            <a:noFill/>
          </a:ln>
        </p:spPr>
        <p:txBody>
          <a:bodyPr lIns="0" tIns="0" rIns="0" bIns="0"/>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占位符 7"/>
          <p:cNvSpPr txBox="1"/>
          <p:nvPr/>
        </p:nvSpPr>
        <p:spPr>
          <a:xfrm>
            <a:off x="5749158" y="3275785"/>
            <a:ext cx="6442841" cy="1080120"/>
          </a:xfrm>
          <a:prstGeom prst="rect">
            <a:avLst/>
          </a:prstGeom>
        </p:spPr>
        <p:txBody>
          <a:bodyPr lIns="0" tIns="0" rIns="0" bIns="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dirty="0"/>
              <a:t>信息安全意识培训</a:t>
            </a:r>
            <a:endParaRPr lang="zh-CN" altLang="en-US" dirty="0"/>
          </a:p>
        </p:txBody>
      </p:sp>
      <p:sp>
        <p:nvSpPr>
          <p:cNvPr id="4" name="文本占位符 7"/>
          <p:cNvSpPr txBox="1"/>
          <p:nvPr/>
        </p:nvSpPr>
        <p:spPr>
          <a:xfrm>
            <a:off x="6096000" y="4355905"/>
            <a:ext cx="5780690" cy="1080120"/>
          </a:xfrm>
          <a:prstGeom prst="rect">
            <a:avLst/>
          </a:prstGeom>
        </p:spPr>
        <p:txBody>
          <a:bodyPr lIns="0" tIns="0" rIns="0" bIns="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400" b="1" dirty="0">
                <a:latin typeface="黑体" panose="02010609060101010101" pitchFamily="49" charset="-122"/>
                <a:ea typeface="黑体" panose="02010609060101010101" pitchFamily="49" charset="-122"/>
              </a:rPr>
              <a:t>二〇二一年五月</a:t>
            </a:r>
            <a:endParaRPr lang="en-US" altLang="zh-CN" sz="2400" b="1"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矩形 4"/>
          <p:cNvSpPr/>
          <p:nvPr/>
        </p:nvSpPr>
        <p:spPr>
          <a:xfrm>
            <a:off x="903664" y="4126679"/>
            <a:ext cx="10009610" cy="1200329"/>
          </a:xfrm>
          <a:prstGeom prst="rect">
            <a:avLst/>
          </a:prstGeom>
        </p:spPr>
        <p:txBody>
          <a:bodyPr wrap="square">
            <a:spAutoFit/>
          </a:bodyPr>
          <a:lstStyle/>
          <a:p>
            <a:r>
              <a:rPr lang="zh-CN" altLang="en-US">
                <a:latin typeface="华文楷体" panose="02010600040101010101" pitchFamily="2" charset="-122"/>
                <a:ea typeface="华文楷体" panose="02010600040101010101" pitchFamily="2" charset="-122"/>
              </a:rPr>
              <a:t>        覃某</a:t>
            </a:r>
            <a:r>
              <a:rPr lang="zh-CN" altLang="en-US" dirty="0">
                <a:latin typeface="华文楷体" panose="02010600040101010101" pitchFamily="2" charset="-122"/>
                <a:ea typeface="华文楷体" panose="02010600040101010101" pitchFamily="2" charset="-122"/>
              </a:rPr>
              <a:t>将其编写的“计算机病毒程序”植入华夏银行总行核心系统应用服务器，并通过该计算机病毒程序使其跨行</a:t>
            </a:r>
            <a:r>
              <a:rPr lang="en-US" altLang="zh-CN" dirty="0">
                <a:latin typeface="华文楷体" panose="02010600040101010101" pitchFamily="2" charset="-122"/>
                <a:ea typeface="华文楷体" panose="02010600040101010101" pitchFamily="2" charset="-122"/>
              </a:rPr>
              <a:t>ATM</a:t>
            </a:r>
            <a:r>
              <a:rPr lang="zh-CN" altLang="en-US" dirty="0">
                <a:latin typeface="华文楷体" panose="02010600040101010101" pitchFamily="2" charset="-122"/>
                <a:ea typeface="华文楷体" panose="02010600040101010101" pitchFamily="2" charset="-122"/>
              </a:rPr>
              <a:t>机取款的交易不能计入账户，自</a:t>
            </a:r>
            <a:r>
              <a:rPr lang="en-US" altLang="zh-CN" dirty="0">
                <a:latin typeface="华文楷体" panose="02010600040101010101" pitchFamily="2" charset="-122"/>
                <a:ea typeface="华文楷体" panose="02010600040101010101" pitchFamily="2" charset="-122"/>
              </a:rPr>
              <a:t>2016</a:t>
            </a:r>
            <a:r>
              <a:rPr lang="zh-CN" altLang="en-US" dirty="0">
                <a:latin typeface="华文楷体" panose="02010600040101010101" pitchFamily="2" charset="-122"/>
                <a:ea typeface="华文楷体" panose="02010600040101010101" pitchFamily="2" charset="-122"/>
              </a:rPr>
              <a:t>年</a:t>
            </a:r>
            <a:r>
              <a:rPr lang="en-US" altLang="zh-CN" dirty="0">
                <a:latin typeface="华文楷体" panose="02010600040101010101" pitchFamily="2" charset="-122"/>
                <a:ea typeface="华文楷体" panose="02010600040101010101" pitchFamily="2" charset="-122"/>
              </a:rPr>
              <a:t>11</a:t>
            </a:r>
            <a:r>
              <a:rPr lang="zh-CN" altLang="en-US" dirty="0">
                <a:latin typeface="华文楷体" panose="02010600040101010101" pitchFamily="2" charset="-122"/>
                <a:ea typeface="华文楷体" panose="02010600040101010101" pitchFamily="2" charset="-122"/>
              </a:rPr>
              <a:t>月至</a:t>
            </a:r>
            <a:r>
              <a:rPr lang="en-US" altLang="zh-CN" dirty="0">
                <a:latin typeface="华文楷体" panose="02010600040101010101" pitchFamily="2" charset="-122"/>
                <a:ea typeface="华文楷体" panose="02010600040101010101" pitchFamily="2" charset="-122"/>
              </a:rPr>
              <a:t>2018</a:t>
            </a:r>
            <a:r>
              <a:rPr lang="zh-CN" altLang="en-US" dirty="0">
                <a:latin typeface="华文楷体" panose="02010600040101010101" pitchFamily="2" charset="-122"/>
                <a:ea typeface="华文楷体" panose="02010600040101010101" pitchFamily="2" charset="-122"/>
              </a:rPr>
              <a:t>年</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月间，覃某通过其掌控的华夏银行卡多次在</a:t>
            </a:r>
            <a:r>
              <a:rPr lang="en-US" altLang="zh-CN" dirty="0">
                <a:latin typeface="华文楷体" panose="02010600040101010101" pitchFamily="2" charset="-122"/>
                <a:ea typeface="华文楷体" panose="02010600040101010101" pitchFamily="2" charset="-122"/>
              </a:rPr>
              <a:t>ATM</a:t>
            </a:r>
            <a:r>
              <a:rPr lang="zh-CN" altLang="en-US" dirty="0">
                <a:latin typeface="华文楷体" panose="02010600040101010101" pitchFamily="2" charset="-122"/>
                <a:ea typeface="华文楷体" panose="02010600040101010101" pitchFamily="2" charset="-122"/>
              </a:rPr>
              <a:t>机上跨行取款，将银行资金</a:t>
            </a:r>
            <a:r>
              <a:rPr lang="en-US" altLang="zh-CN" dirty="0">
                <a:latin typeface="华文楷体" panose="02010600040101010101" pitchFamily="2" charset="-122"/>
                <a:ea typeface="华文楷体" panose="02010600040101010101" pitchFamily="2" charset="-122"/>
              </a:rPr>
              <a:t>717.9</a:t>
            </a:r>
            <a:r>
              <a:rPr lang="zh-CN" altLang="en-US" dirty="0">
                <a:latin typeface="华文楷体" panose="02010600040101010101" pitchFamily="2" charset="-122"/>
                <a:ea typeface="华文楷体" panose="02010600040101010101" pitchFamily="2" charset="-122"/>
              </a:rPr>
              <a:t>万元转入其使用控制的银行账户，非法占为己</a:t>
            </a:r>
            <a:r>
              <a:rPr lang="zh-CN" altLang="en-US">
                <a:latin typeface="华文楷体" panose="02010600040101010101" pitchFamily="2" charset="-122"/>
                <a:ea typeface="华文楷体" panose="02010600040101010101" pitchFamily="2" charset="-122"/>
              </a:rPr>
              <a:t>有。</a:t>
            </a:r>
            <a:endParaRPr lang="zh-CN" altLang="en-US"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stretch>
            <a:fillRect/>
          </a:stretch>
        </p:blipFill>
        <p:spPr>
          <a:xfrm>
            <a:off x="903664" y="1280378"/>
            <a:ext cx="10009610" cy="2497823"/>
          </a:xfrm>
          <a:prstGeom prst="rect">
            <a:avLst/>
          </a:prstGeom>
        </p:spPr>
      </p:pic>
      <p:sp>
        <p:nvSpPr>
          <p:cNvPr id="9"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案例</a:t>
            </a:r>
            <a:r>
              <a:rPr lang="en-US" altLang="zh-CN" sz="3600" b="1">
                <a:latin typeface="华文楷体" panose="02010600040101010101" pitchFamily="2" charset="-122"/>
                <a:ea typeface="华文楷体" panose="02010600040101010101" pitchFamily="2" charset="-122"/>
              </a:rPr>
              <a:t>2– </a:t>
            </a:r>
            <a:r>
              <a:rPr lang="zh-CN" altLang="en-US" sz="3600" b="1">
                <a:latin typeface="华文楷体" panose="02010600040101010101" pitchFamily="2" charset="-122"/>
                <a:ea typeface="华文楷体" panose="02010600040101010101" pitchFamily="2" charset="-122"/>
              </a:rPr>
              <a:t>监守自盗，编程序取款</a:t>
            </a:r>
            <a:r>
              <a:rPr lang="en-US" altLang="zh-CN" sz="3600" b="1">
                <a:latin typeface="华文楷体" panose="02010600040101010101" pitchFamily="2" charset="-122"/>
                <a:ea typeface="华文楷体" panose="02010600040101010101" pitchFamily="2" charset="-122"/>
              </a:rPr>
              <a:t>700</a:t>
            </a:r>
            <a:r>
              <a:rPr lang="zh-CN" altLang="en-US" sz="3600" b="1">
                <a:latin typeface="华文楷体" panose="02010600040101010101" pitchFamily="2" charset="-122"/>
                <a:ea typeface="华文楷体" panose="02010600040101010101" pitchFamily="2" charset="-122"/>
              </a:rPr>
              <a:t>余万</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11"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9"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案例</a:t>
            </a:r>
            <a:r>
              <a:rPr lang="en-US" altLang="zh-CN" sz="3600" b="1">
                <a:latin typeface="华文楷体" panose="02010600040101010101" pitchFamily="2" charset="-122"/>
                <a:ea typeface="华文楷体" panose="02010600040101010101" pitchFamily="2" charset="-122"/>
              </a:rPr>
              <a:t>3–</a:t>
            </a:r>
            <a:r>
              <a:rPr lang="zh-CN" altLang="en-US" sz="3600" b="1">
                <a:latin typeface="华文楷体" panose="02010600040101010101" pitchFamily="2" charset="-122"/>
                <a:ea typeface="华文楷体" panose="02010600040101010101" pitchFamily="2" charset="-122"/>
              </a:rPr>
              <a:t>美国一公司遭遇“礼品</a:t>
            </a:r>
            <a:r>
              <a:rPr lang="en-US" altLang="zh-CN" sz="3600" b="1">
                <a:latin typeface="华文楷体" panose="02010600040101010101" pitchFamily="2" charset="-122"/>
                <a:ea typeface="华文楷体" panose="02010600040101010101" pitchFamily="2" charset="-122"/>
              </a:rPr>
              <a:t>U</a:t>
            </a:r>
            <a:r>
              <a:rPr lang="zh-CN" altLang="en-US" sz="3600" b="1">
                <a:latin typeface="华文楷体" panose="02010600040101010101" pitchFamily="2" charset="-122"/>
                <a:ea typeface="华文楷体" panose="02010600040101010101" pitchFamily="2" charset="-122"/>
              </a:rPr>
              <a:t>盘”恶意攻击</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5709" y="1014153"/>
            <a:ext cx="4250035" cy="5351434"/>
          </a:xfrm>
          <a:prstGeom prst="rect">
            <a:avLst/>
          </a:prstGeom>
        </p:spPr>
      </p:pic>
      <p:sp>
        <p:nvSpPr>
          <p:cNvPr id="13" name="文本框 12"/>
          <p:cNvSpPr txBox="1"/>
          <p:nvPr/>
        </p:nvSpPr>
        <p:spPr>
          <a:xfrm>
            <a:off x="4554835" y="976099"/>
            <a:ext cx="7115694" cy="5324535"/>
          </a:xfrm>
          <a:prstGeom prst="rect">
            <a:avLst/>
          </a:prstGeom>
          <a:noFill/>
        </p:spPr>
        <p:txBody>
          <a:bodyPr wrap="square">
            <a:spAutoFit/>
          </a:bodyPr>
          <a:lstStyle/>
          <a:p>
            <a:r>
              <a:rPr lang="zh-CN" altLang="en-US" sz="2000">
                <a:latin typeface="华文楷体" panose="02010600040101010101" pitchFamily="2" charset="-122"/>
                <a:ea typeface="华文楷体" panose="02010600040101010101" pitchFamily="2" charset="-122"/>
              </a:rPr>
              <a:t>我们经常会听到一些关于</a:t>
            </a:r>
            <a:r>
              <a:rPr lang="en-US" altLang="zh-CN" sz="2000">
                <a:latin typeface="华文楷体" panose="02010600040101010101" pitchFamily="2" charset="-122"/>
                <a:ea typeface="华文楷体" panose="02010600040101010101" pitchFamily="2" charset="-122"/>
              </a:rPr>
              <a:t>U</a:t>
            </a:r>
            <a:r>
              <a:rPr lang="zh-CN" altLang="en-US" sz="2000">
                <a:latin typeface="华文楷体" panose="02010600040101010101" pitchFamily="2" charset="-122"/>
                <a:ea typeface="华文楷体" panose="02010600040101010101" pitchFamily="2" charset="-122"/>
              </a:rPr>
              <a:t>盘攻击，比如去别人公司面试，往别人工位扔</a:t>
            </a:r>
            <a:r>
              <a:rPr lang="en-US" altLang="zh-CN" sz="2000">
                <a:latin typeface="华文楷体" panose="02010600040101010101" pitchFamily="2" charset="-122"/>
                <a:ea typeface="华文楷体" panose="02010600040101010101" pitchFamily="2" charset="-122"/>
              </a:rPr>
              <a:t>U</a:t>
            </a:r>
            <a:r>
              <a:rPr lang="zh-CN" altLang="en-US" sz="2000">
                <a:latin typeface="华文楷体" panose="02010600040101010101" pitchFamily="2" charset="-122"/>
                <a:ea typeface="华文楷体" panose="02010600040101010101" pitchFamily="2" charset="-122"/>
              </a:rPr>
              <a:t>盘类的社会工程类攻击。</a:t>
            </a:r>
            <a:endParaRPr lang="zh-CN" altLang="en-US" sz="2000">
              <a:latin typeface="华文楷体" panose="02010600040101010101" pitchFamily="2" charset="-122"/>
              <a:ea typeface="华文楷体" panose="02010600040101010101" pitchFamily="2" charset="-122"/>
            </a:endParaRPr>
          </a:p>
          <a:p>
            <a:r>
              <a:rPr lang="zh-CN" altLang="en-US" sz="2000">
                <a:latin typeface="华文楷体" panose="02010600040101010101" pitchFamily="2" charset="-122"/>
                <a:ea typeface="华文楷体" panose="02010600040101010101" pitchFamily="2" charset="-122"/>
              </a:rPr>
              <a:t>那么，如果不是捡</a:t>
            </a:r>
            <a:r>
              <a:rPr lang="en-US" altLang="zh-CN" sz="2000">
                <a:latin typeface="华文楷体" panose="02010600040101010101" pitchFamily="2" charset="-122"/>
                <a:ea typeface="华文楷体" panose="02010600040101010101" pitchFamily="2" charset="-122"/>
              </a:rPr>
              <a:t>U</a:t>
            </a:r>
            <a:r>
              <a:rPr lang="zh-CN" altLang="en-US" sz="2000">
                <a:latin typeface="华文楷体" panose="02010600040101010101" pitchFamily="2" charset="-122"/>
                <a:ea typeface="华文楷体" panose="02010600040101010101" pitchFamily="2" charset="-122"/>
              </a:rPr>
              <a:t>盘，而是有一天收到</a:t>
            </a:r>
            <a:r>
              <a:rPr lang="zh-CN" altLang="en-US" sz="2000" b="1">
                <a:latin typeface="华文楷体" panose="02010600040101010101" pitchFamily="2" charset="-122"/>
                <a:ea typeface="华文楷体" panose="02010600040101010101" pitchFamily="2" charset="-122"/>
              </a:rPr>
              <a:t>礼品卡</a:t>
            </a:r>
            <a:r>
              <a:rPr lang="zh-CN" altLang="en-US" sz="2000">
                <a:latin typeface="华文楷体" panose="02010600040101010101" pitchFamily="2" charset="-122"/>
                <a:ea typeface="华文楷体" panose="02010600040101010101" pitchFamily="2" charset="-122"/>
              </a:rPr>
              <a:t>外加一个</a:t>
            </a:r>
            <a:r>
              <a:rPr lang="en-US" altLang="zh-CN" sz="2000">
                <a:latin typeface="华文楷体" panose="02010600040101010101" pitchFamily="2" charset="-122"/>
                <a:ea typeface="华文楷体" panose="02010600040101010101" pitchFamily="2" charset="-122"/>
              </a:rPr>
              <a:t>U</a:t>
            </a:r>
            <a:r>
              <a:rPr lang="zh-CN" altLang="en-US" sz="2000">
                <a:latin typeface="华文楷体" panose="02010600040101010101" pitchFamily="2" charset="-122"/>
                <a:ea typeface="华文楷体" panose="02010600040101010101" pitchFamily="2" charset="-122"/>
              </a:rPr>
              <a:t>盘，你会马上插电脑试试么？</a:t>
            </a:r>
            <a:endParaRPr lang="zh-CN" altLang="en-US" sz="2000">
              <a:latin typeface="华文楷体" panose="02010600040101010101" pitchFamily="2" charset="-122"/>
              <a:ea typeface="华文楷体" panose="02010600040101010101" pitchFamily="2" charset="-122"/>
            </a:endParaRPr>
          </a:p>
          <a:p>
            <a:endParaRPr lang="en-US" altLang="zh-CN" sz="2000">
              <a:latin typeface="华文楷体" panose="02010600040101010101" pitchFamily="2" charset="-122"/>
              <a:ea typeface="华文楷体" panose="02010600040101010101" pitchFamily="2" charset="-122"/>
            </a:endParaRPr>
          </a:p>
          <a:p>
            <a:r>
              <a:rPr lang="zh-CN" altLang="en-US" sz="2000">
                <a:latin typeface="华文楷体" panose="02010600040101010101" pitchFamily="2" charset="-122"/>
                <a:ea typeface="华文楷体" panose="02010600040101010101" pitchFamily="2" charset="-122"/>
              </a:rPr>
              <a:t>近期，一家美国酒店供货商成为</a:t>
            </a:r>
            <a:r>
              <a:rPr lang="en-US" altLang="zh-CN" sz="2000">
                <a:latin typeface="华文楷体" panose="02010600040101010101" pitchFamily="2" charset="-122"/>
                <a:ea typeface="华文楷体" panose="02010600040101010101" pitchFamily="2" charset="-122"/>
              </a:rPr>
              <a:t>BadUSB</a:t>
            </a:r>
            <a:r>
              <a:rPr lang="zh-CN" altLang="en-US" sz="2000">
                <a:latin typeface="华文楷体" panose="02010600040101010101" pitchFamily="2" charset="-122"/>
                <a:ea typeface="华文楷体" panose="02010600040101010101" pitchFamily="2" charset="-122"/>
              </a:rPr>
              <a:t>攻击的目标，攻击手法为真实邮件攻击</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一封通过邮政系统寄过去的信件。</a:t>
            </a:r>
            <a:endParaRPr lang="en-US" altLang="zh-CN" sz="2000">
              <a:latin typeface="华文楷体" panose="02010600040101010101" pitchFamily="2" charset="-122"/>
              <a:ea typeface="华文楷体" panose="02010600040101010101" pitchFamily="2" charset="-122"/>
            </a:endParaRPr>
          </a:p>
          <a:p>
            <a:endParaRPr lang="zh-CN" altLang="en-US" sz="2000">
              <a:latin typeface="华文楷体" panose="02010600040101010101" pitchFamily="2" charset="-122"/>
              <a:ea typeface="华文楷体" panose="02010600040101010101" pitchFamily="2" charset="-122"/>
            </a:endParaRPr>
          </a:p>
          <a:p>
            <a:r>
              <a:rPr lang="en-US" altLang="zh-CN" sz="2000">
                <a:latin typeface="华文楷体" panose="02010600040101010101" pitchFamily="2" charset="-122"/>
                <a:ea typeface="华文楷体" panose="02010600040101010101" pitchFamily="2" charset="-122"/>
              </a:rPr>
              <a:t>BadUSB</a:t>
            </a:r>
            <a:r>
              <a:rPr lang="zh-CN" altLang="en-US" sz="2000">
                <a:latin typeface="华文楷体" panose="02010600040101010101" pitchFamily="2" charset="-122"/>
                <a:ea typeface="华文楷体" panose="02010600040101010101" pitchFamily="2" charset="-122"/>
              </a:rPr>
              <a:t>简单来说，就是把一个特殊构造后的</a:t>
            </a:r>
            <a:r>
              <a:rPr lang="en-US" altLang="zh-CN" sz="2000">
                <a:latin typeface="华文楷体" panose="02010600040101010101" pitchFamily="2" charset="-122"/>
                <a:ea typeface="华文楷体" panose="02010600040101010101" pitchFamily="2" charset="-122"/>
              </a:rPr>
              <a:t>U</a:t>
            </a:r>
            <a:r>
              <a:rPr lang="zh-CN" altLang="en-US" sz="2000">
                <a:latin typeface="华文楷体" panose="02010600040101010101" pitchFamily="2" charset="-122"/>
                <a:ea typeface="华文楷体" panose="02010600040101010101" pitchFamily="2" charset="-122"/>
              </a:rPr>
              <a:t>盘插入你电脑，然后你的电脑就神不知鬼不觉的被植入了恶意软件等操作。</a:t>
            </a:r>
            <a:endParaRPr lang="en-US" altLang="zh-CN" sz="2000">
              <a:latin typeface="华文楷体" panose="02010600040101010101" pitchFamily="2" charset="-122"/>
              <a:ea typeface="华文楷体" panose="02010600040101010101" pitchFamily="2" charset="-122"/>
            </a:endParaRPr>
          </a:p>
          <a:p>
            <a:endParaRPr lang="en-US" altLang="zh-CN" sz="2000">
              <a:latin typeface="华文楷体" panose="02010600040101010101" pitchFamily="2" charset="-122"/>
              <a:ea typeface="华文楷体" panose="02010600040101010101" pitchFamily="2" charset="-122"/>
            </a:endParaRPr>
          </a:p>
          <a:p>
            <a:r>
              <a:rPr lang="zh-CN" altLang="en-US" sz="2000">
                <a:latin typeface="华文楷体" panose="02010600040101010101" pitchFamily="2" charset="-122"/>
                <a:ea typeface="华文楷体" panose="02010600040101010101" pitchFamily="2" charset="-122"/>
              </a:rPr>
              <a:t>这封信伪装成</a:t>
            </a:r>
            <a:r>
              <a:rPr lang="en-US" altLang="zh-CN" sz="2000">
                <a:latin typeface="华文楷体" panose="02010600040101010101" pitchFamily="2" charset="-122"/>
                <a:ea typeface="华文楷体" panose="02010600040101010101" pitchFamily="2" charset="-122"/>
              </a:rPr>
              <a:t>Best Buy</a:t>
            </a:r>
            <a:r>
              <a:rPr lang="zh-CN" altLang="en-US" sz="2000">
                <a:latin typeface="华文楷体" panose="02010600040101010101" pitchFamily="2" charset="-122"/>
                <a:ea typeface="华文楷体" panose="02010600040101010101" pitchFamily="2" charset="-122"/>
              </a:rPr>
              <a:t>向其忠实顾客赠送的一张</a:t>
            </a:r>
            <a:r>
              <a:rPr lang="en-US" altLang="zh-CN" sz="2000">
                <a:latin typeface="华文楷体" panose="02010600040101010101" pitchFamily="2" charset="-122"/>
                <a:ea typeface="华文楷体" panose="02010600040101010101" pitchFamily="2" charset="-122"/>
              </a:rPr>
              <a:t>50</a:t>
            </a:r>
            <a:r>
              <a:rPr lang="zh-CN" altLang="en-US" sz="2000">
                <a:latin typeface="华文楷体" panose="02010600040101010101" pitchFamily="2" charset="-122"/>
                <a:ea typeface="华文楷体" panose="02010600040101010101" pitchFamily="2" charset="-122"/>
              </a:rPr>
              <a:t>美元的礼品卡。信中包含一个</a:t>
            </a:r>
            <a:r>
              <a:rPr lang="en-US" altLang="zh-CN" sz="2000">
                <a:latin typeface="华文楷体" panose="02010600040101010101" pitchFamily="2" charset="-122"/>
                <a:ea typeface="华文楷体" panose="02010600040101010101" pitchFamily="2" charset="-122"/>
              </a:rPr>
              <a:t>U</a:t>
            </a:r>
            <a:r>
              <a:rPr lang="zh-CN" altLang="en-US" sz="2000">
                <a:latin typeface="华文楷体" panose="02010600040101010101" pitchFamily="2" charset="-122"/>
                <a:ea typeface="华文楷体" panose="02010600040101010101" pitchFamily="2" charset="-122"/>
              </a:rPr>
              <a:t>盘，信上声称</a:t>
            </a:r>
            <a:r>
              <a:rPr lang="en-US" altLang="zh-CN" sz="2000">
                <a:latin typeface="华文楷体" panose="02010600040101010101" pitchFamily="2" charset="-122"/>
                <a:ea typeface="华文楷体" panose="02010600040101010101" pitchFamily="2" charset="-122"/>
              </a:rPr>
              <a:t>U</a:t>
            </a:r>
            <a:r>
              <a:rPr lang="zh-CN" altLang="en-US" sz="2000">
                <a:latin typeface="华文楷体" panose="02010600040101010101" pitchFamily="2" charset="-122"/>
                <a:ea typeface="华文楷体" panose="02010600040101010101" pitchFamily="2" charset="-122"/>
              </a:rPr>
              <a:t>盘包含礼品卡可以使用的物品清单。</a:t>
            </a:r>
            <a:endParaRPr lang="en-US" altLang="zh-CN" sz="2000">
              <a:latin typeface="华文楷体" panose="02010600040101010101" pitchFamily="2" charset="-122"/>
              <a:ea typeface="华文楷体" panose="02010600040101010101" pitchFamily="2" charset="-122"/>
            </a:endParaRPr>
          </a:p>
          <a:p>
            <a:endParaRPr lang="en-US" altLang="zh-CN" sz="2000">
              <a:latin typeface="华文楷体" panose="02010600040101010101" pitchFamily="2" charset="-122"/>
              <a:ea typeface="华文楷体" panose="02010600040101010101" pitchFamily="2" charset="-122"/>
            </a:endParaRPr>
          </a:p>
          <a:p>
            <a:r>
              <a:rPr lang="zh-CN" altLang="en-US" sz="2000">
                <a:latin typeface="华文楷体" panose="02010600040101010101" pitchFamily="2" charset="-122"/>
                <a:ea typeface="华文楷体" panose="02010600040101010101" pitchFamily="2" charset="-122"/>
              </a:rPr>
              <a:t>如果没有良好的安全意识，这时候你就很可能直接把</a:t>
            </a:r>
            <a:r>
              <a:rPr lang="en-US" altLang="zh-CN" sz="2000">
                <a:latin typeface="华文楷体" panose="02010600040101010101" pitchFamily="2" charset="-122"/>
                <a:ea typeface="华文楷体" panose="02010600040101010101" pitchFamily="2" charset="-122"/>
              </a:rPr>
              <a:t>U</a:t>
            </a:r>
            <a:r>
              <a:rPr lang="zh-CN" altLang="en-US" sz="2000">
                <a:latin typeface="华文楷体" panose="02010600040101010101" pitchFamily="2" charset="-122"/>
                <a:ea typeface="华文楷体" panose="02010600040101010101" pitchFamily="2" charset="-122"/>
              </a:rPr>
              <a:t>盘插电脑了。</a:t>
            </a:r>
            <a:endParaRPr lang="zh-CN" altLang="en-US" sz="2000">
              <a:latin typeface="华文楷体" panose="02010600040101010101" pitchFamily="2" charset="-122"/>
              <a:ea typeface="华文楷体" panose="02010600040101010101" pitchFamily="2" charset="-122"/>
            </a:endParaRPr>
          </a:p>
        </p:txBody>
      </p:sp>
      <p:sp>
        <p:nvSpPr>
          <p:cNvPr id="15"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9"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案例</a:t>
            </a:r>
            <a:r>
              <a:rPr lang="en-US" altLang="zh-CN" sz="3600" b="1">
                <a:latin typeface="华文楷体" panose="02010600040101010101" pitchFamily="2" charset="-122"/>
                <a:ea typeface="华文楷体" panose="02010600040101010101" pitchFamily="2" charset="-122"/>
              </a:rPr>
              <a:t>4–</a:t>
            </a:r>
            <a:r>
              <a:rPr lang="zh-CN" altLang="en-US" sz="3600" b="1">
                <a:latin typeface="华文楷体" panose="02010600040101010101" pitchFamily="2" charset="-122"/>
                <a:ea typeface="华文楷体" panose="02010600040101010101" pitchFamily="2" charset="-122"/>
              </a:rPr>
              <a:t>万豪酒店</a:t>
            </a:r>
            <a:r>
              <a:rPr lang="en-US" altLang="zh-CN" sz="3600" b="1">
                <a:latin typeface="华文楷体" panose="02010600040101010101" pitchFamily="2" charset="-122"/>
                <a:ea typeface="华文楷体" panose="02010600040101010101" pitchFamily="2" charset="-122"/>
              </a:rPr>
              <a:t>5</a:t>
            </a:r>
            <a:r>
              <a:rPr lang="zh-CN" altLang="en-US" sz="3600" b="1">
                <a:latin typeface="华文楷体" panose="02010600040101010101" pitchFamily="2" charset="-122"/>
                <a:ea typeface="华文楷体" panose="02010600040101010101" pitchFamily="2" charset="-122"/>
              </a:rPr>
              <a:t>亿客户数据泄漏</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11" name="文本框 10"/>
          <p:cNvSpPr txBox="1"/>
          <p:nvPr/>
        </p:nvSpPr>
        <p:spPr>
          <a:xfrm>
            <a:off x="5509075" y="1295068"/>
            <a:ext cx="6195245" cy="4524315"/>
          </a:xfrm>
          <a:prstGeom prst="rect">
            <a:avLst/>
          </a:prstGeom>
          <a:noFill/>
        </p:spPr>
        <p:txBody>
          <a:bodyPr wrap="square">
            <a:spAutoFit/>
          </a:bodyPr>
          <a:lstStyle/>
          <a:p>
            <a:r>
              <a:rPr lang="en-US" altLang="zh-CN" sz="2400">
                <a:latin typeface="华文楷体" panose="02010600040101010101" pitchFamily="2" charset="-122"/>
                <a:ea typeface="华文楷体" panose="02010600040101010101" pitchFamily="2" charset="-122"/>
              </a:rPr>
              <a:t>2018</a:t>
            </a:r>
            <a:r>
              <a:rPr lang="zh-CN" altLang="en-US" sz="2400">
                <a:latin typeface="华文楷体" panose="02010600040101010101" pitchFamily="2" charset="-122"/>
                <a:ea typeface="华文楷体" panose="02010600040101010101" pitchFamily="2" charset="-122"/>
              </a:rPr>
              <a:t>年</a:t>
            </a:r>
            <a:r>
              <a:rPr lang="en-US" altLang="zh-CN" sz="2400">
                <a:latin typeface="华文楷体" panose="02010600040101010101" pitchFamily="2" charset="-122"/>
                <a:ea typeface="华文楷体" panose="02010600040101010101" pitchFamily="2" charset="-122"/>
              </a:rPr>
              <a:t>11</a:t>
            </a:r>
            <a:r>
              <a:rPr lang="zh-CN" altLang="en-US" sz="2400">
                <a:latin typeface="华文楷体" panose="02010600040101010101" pitchFamily="2" charset="-122"/>
                <a:ea typeface="华文楷体" panose="02010600040101010101" pitchFamily="2" charset="-122"/>
              </a:rPr>
              <a:t>月</a:t>
            </a:r>
            <a:r>
              <a:rPr lang="en-US" altLang="zh-CN" sz="2400">
                <a:latin typeface="华文楷体" panose="02010600040101010101" pitchFamily="2" charset="-122"/>
                <a:ea typeface="华文楷体" panose="02010600040101010101" pitchFamily="2" charset="-122"/>
              </a:rPr>
              <a:t>30</a:t>
            </a:r>
            <a:r>
              <a:rPr lang="zh-CN" altLang="en-US" sz="2400">
                <a:latin typeface="华文楷体" panose="02010600040101010101" pitchFamily="2" charset="-122"/>
                <a:ea typeface="华文楷体" panose="02010600040101010101" pitchFamily="2" charset="-122"/>
              </a:rPr>
              <a:t>日，万豪国际集团官方发布声明称，喜达屋旗下酒店的客房预订数据库被黑客入侵。</a:t>
            </a:r>
            <a:endParaRPr lang="en-US" altLang="zh-CN" sz="2400">
              <a:latin typeface="华文楷体" panose="02010600040101010101" pitchFamily="2" charset="-122"/>
              <a:ea typeface="华文楷体" panose="02010600040101010101" pitchFamily="2" charset="-122"/>
            </a:endParaRPr>
          </a:p>
          <a:p>
            <a:r>
              <a:rPr lang="zh-CN" altLang="en-US" sz="2400">
                <a:latin typeface="华文楷体" panose="02010600040101010101" pitchFamily="2" charset="-122"/>
                <a:ea typeface="华文楷体" panose="02010600040101010101" pitchFamily="2" charset="-122"/>
              </a:rPr>
              <a:t>在</a:t>
            </a:r>
            <a:r>
              <a:rPr lang="en-US" altLang="zh-CN" sz="2400">
                <a:latin typeface="华文楷体" panose="02010600040101010101" pitchFamily="2" charset="-122"/>
                <a:ea typeface="华文楷体" panose="02010600040101010101" pitchFamily="2" charset="-122"/>
              </a:rPr>
              <a:t>2018</a:t>
            </a:r>
            <a:r>
              <a:rPr lang="zh-CN" altLang="en-US" sz="2400">
                <a:latin typeface="华文楷体" panose="02010600040101010101" pitchFamily="2" charset="-122"/>
                <a:ea typeface="华文楷体" panose="02010600040101010101" pitchFamily="2" charset="-122"/>
              </a:rPr>
              <a:t>年</a:t>
            </a:r>
            <a:r>
              <a:rPr lang="en-US" altLang="zh-CN" sz="2400">
                <a:latin typeface="华文楷体" panose="02010600040101010101" pitchFamily="2" charset="-122"/>
                <a:ea typeface="华文楷体" panose="02010600040101010101" pitchFamily="2" charset="-122"/>
              </a:rPr>
              <a:t>9</a:t>
            </a:r>
            <a:r>
              <a:rPr lang="zh-CN" altLang="en-US" sz="2400">
                <a:latin typeface="华文楷体" panose="02010600040101010101" pitchFamily="2" charset="-122"/>
                <a:ea typeface="华文楷体" panose="02010600040101010101" pitchFamily="2" charset="-122"/>
              </a:rPr>
              <a:t>月</a:t>
            </a:r>
            <a:r>
              <a:rPr lang="en-US" altLang="zh-CN" sz="2400">
                <a:latin typeface="华文楷体" panose="02010600040101010101" pitchFamily="2" charset="-122"/>
                <a:ea typeface="华文楷体" panose="02010600040101010101" pitchFamily="2" charset="-122"/>
              </a:rPr>
              <a:t>10</a:t>
            </a:r>
            <a:r>
              <a:rPr lang="zh-CN" altLang="en-US" sz="2400">
                <a:latin typeface="华文楷体" panose="02010600040101010101" pitchFamily="2" charset="-122"/>
                <a:ea typeface="华文楷体" panose="02010600040101010101" pitchFamily="2" charset="-122"/>
              </a:rPr>
              <a:t>日或之前曾在该酒店预定的最多约</a:t>
            </a:r>
            <a:r>
              <a:rPr lang="en-US" altLang="zh-CN" sz="2400">
                <a:latin typeface="华文楷体" panose="02010600040101010101" pitchFamily="2" charset="-122"/>
                <a:ea typeface="华文楷体" panose="02010600040101010101" pitchFamily="2" charset="-122"/>
              </a:rPr>
              <a:t>5</a:t>
            </a:r>
            <a:r>
              <a:rPr lang="zh-CN" altLang="en-US" sz="2400">
                <a:latin typeface="华文楷体" panose="02010600040101010101" pitchFamily="2" charset="-122"/>
                <a:ea typeface="华文楷体" panose="02010600040101010101" pitchFamily="2" charset="-122"/>
              </a:rPr>
              <a:t>亿名客人的信息或被泄露。</a:t>
            </a:r>
            <a:endParaRPr lang="en-US" altLang="zh-CN" sz="2400">
              <a:latin typeface="华文楷体" panose="02010600040101010101" pitchFamily="2" charset="-122"/>
              <a:ea typeface="华文楷体" panose="02010600040101010101" pitchFamily="2" charset="-122"/>
            </a:endParaRPr>
          </a:p>
          <a:p>
            <a:endParaRPr lang="en-US" altLang="zh-CN" sz="2400">
              <a:latin typeface="华文楷体" panose="02010600040101010101" pitchFamily="2" charset="-122"/>
              <a:ea typeface="华文楷体" panose="02010600040101010101" pitchFamily="2" charset="-122"/>
            </a:endParaRPr>
          </a:p>
          <a:p>
            <a:r>
              <a:rPr lang="zh-CN" altLang="en-US" sz="2400">
                <a:latin typeface="华文楷体" panose="02010600040101010101" pitchFamily="2" charset="-122"/>
                <a:ea typeface="华文楷体" panose="02010600040101010101" pitchFamily="2" charset="-122"/>
              </a:rPr>
              <a:t>这</a:t>
            </a:r>
            <a:r>
              <a:rPr lang="en-US" altLang="zh-CN" sz="2400">
                <a:latin typeface="华文楷体" panose="02010600040101010101" pitchFamily="2" charset="-122"/>
                <a:ea typeface="华文楷体" panose="02010600040101010101" pitchFamily="2" charset="-122"/>
              </a:rPr>
              <a:t>5</a:t>
            </a:r>
            <a:r>
              <a:rPr lang="zh-CN" altLang="en-US" sz="2400">
                <a:latin typeface="华文楷体" panose="02010600040101010101" pitchFamily="2" charset="-122"/>
                <a:ea typeface="华文楷体" panose="02010600040101010101" pitchFamily="2" charset="-122"/>
              </a:rPr>
              <a:t>亿人次中，有大约</a:t>
            </a:r>
            <a:r>
              <a:rPr lang="en-US" altLang="zh-CN" sz="2400">
                <a:latin typeface="华文楷体" panose="02010600040101010101" pitchFamily="2" charset="-122"/>
                <a:ea typeface="华文楷体" panose="02010600040101010101" pitchFamily="2" charset="-122"/>
              </a:rPr>
              <a:t>3.27</a:t>
            </a:r>
            <a:r>
              <a:rPr lang="zh-CN" altLang="en-US" sz="2400">
                <a:latin typeface="华文楷体" panose="02010600040101010101" pitchFamily="2" charset="-122"/>
                <a:ea typeface="华文楷体" panose="02010600040101010101" pitchFamily="2" charset="-122"/>
              </a:rPr>
              <a:t>亿人次的包括姓名、邮寄地址、电话号码、电子邮件地址、护照号码、账户信息、出生日期、性别以及到达和离开酒店的信息已被泄露。万豪方面还补充，可能泄露的还包括加密的信用卡信息，且不能排除加密密匙同时被盗的可能性。</a:t>
            </a:r>
            <a:endParaRPr lang="zh-CN" altLang="en-US" sz="2400">
              <a:latin typeface="华文楷体" panose="02010600040101010101" pitchFamily="2" charset="-122"/>
              <a:ea typeface="华文楷体" panose="02010600040101010101" pitchFamily="2" charset="-122"/>
            </a:endParaRPr>
          </a:p>
        </p:txBody>
      </p:sp>
      <p:pic>
        <p:nvPicPr>
          <p:cNvPr id="12" name="图片 11"/>
          <p:cNvPicPr>
            <a:picLocks noChangeAspect="1"/>
          </p:cNvPicPr>
          <p:nvPr/>
        </p:nvPicPr>
        <p:blipFill rotWithShape="1">
          <a:blip r:embed="rId1"/>
          <a:srcRect l="26387" r="10060"/>
          <a:stretch>
            <a:fillRect/>
          </a:stretch>
        </p:blipFill>
        <p:spPr>
          <a:xfrm>
            <a:off x="424203" y="1190795"/>
            <a:ext cx="4708104" cy="4929835"/>
          </a:xfrm>
          <a:prstGeom prst="rect">
            <a:avLst/>
          </a:prstGeom>
        </p:spPr>
      </p:pic>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789" y="1208315"/>
            <a:ext cx="3245394" cy="2434046"/>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31527"/>
          <a:stretch>
            <a:fillRect/>
          </a:stretch>
        </p:blipFill>
        <p:spPr>
          <a:xfrm>
            <a:off x="394789" y="3814355"/>
            <a:ext cx="3245394" cy="2667917"/>
          </a:xfrm>
          <a:prstGeom prst="rect">
            <a:avLst/>
          </a:prstGeom>
        </p:spPr>
      </p:pic>
      <p:sp>
        <p:nvSpPr>
          <p:cNvPr id="11" name="文本框 10"/>
          <p:cNvSpPr txBox="1"/>
          <p:nvPr/>
        </p:nvSpPr>
        <p:spPr>
          <a:xfrm>
            <a:off x="4282442" y="1425731"/>
            <a:ext cx="7119256" cy="1938992"/>
          </a:xfrm>
          <a:prstGeom prst="rect">
            <a:avLst/>
          </a:prstGeom>
          <a:noFill/>
        </p:spPr>
        <p:txBody>
          <a:bodyPr wrap="square">
            <a:spAutoFit/>
          </a:bodyPr>
          <a:lstStyle/>
          <a:p>
            <a:r>
              <a:rPr lang="en-US" altLang="zh-CN" sz="2000">
                <a:latin typeface="华文楷体" panose="02010600040101010101" pitchFamily="2" charset="-122"/>
                <a:ea typeface="华文楷体" panose="02010600040101010101" pitchFamily="2" charset="-122"/>
              </a:rPr>
              <a:t>2019</a:t>
            </a:r>
            <a:r>
              <a:rPr lang="zh-CN" altLang="en-US" sz="2000">
                <a:latin typeface="华文楷体" panose="02010600040101010101" pitchFamily="2" charset="-122"/>
                <a:ea typeface="华文楷体" panose="02010600040101010101" pitchFamily="2" charset="-122"/>
              </a:rPr>
              <a:t>年</a:t>
            </a:r>
            <a:r>
              <a:rPr lang="en-US" altLang="zh-CN" sz="2000">
                <a:latin typeface="华文楷体" panose="02010600040101010101" pitchFamily="2" charset="-122"/>
                <a:ea typeface="华文楷体" panose="02010600040101010101" pitchFamily="2" charset="-122"/>
              </a:rPr>
              <a:t>2</a:t>
            </a:r>
            <a:r>
              <a:rPr lang="zh-CN" altLang="en-US" sz="2000">
                <a:latin typeface="华文楷体" panose="02010600040101010101" pitchFamily="2" charset="-122"/>
                <a:ea typeface="华文楷体" panose="02010600040101010101" pitchFamily="2" charset="-122"/>
              </a:rPr>
              <a:t>月，深圳某人脸识别公司发生了大规模的数据泄露，预估泄露人脸数据达</a:t>
            </a:r>
            <a:r>
              <a:rPr lang="en-US" altLang="zh-CN" sz="2000">
                <a:latin typeface="华文楷体" panose="02010600040101010101" pitchFamily="2" charset="-122"/>
                <a:ea typeface="华文楷体" panose="02010600040101010101" pitchFamily="2" charset="-122"/>
              </a:rPr>
              <a:t>250</a:t>
            </a:r>
            <a:r>
              <a:rPr lang="zh-CN" altLang="en-US" sz="2000">
                <a:latin typeface="华文楷体" panose="02010600040101010101" pitchFamily="2" charset="-122"/>
                <a:ea typeface="华文楷体" panose="02010600040101010101" pitchFamily="2" charset="-122"/>
              </a:rPr>
              <a:t>万，近</a:t>
            </a:r>
            <a:r>
              <a:rPr lang="en-US" altLang="zh-CN" sz="2000">
                <a:latin typeface="华文楷体" panose="02010600040101010101" pitchFamily="2" charset="-122"/>
                <a:ea typeface="华文楷体" panose="02010600040101010101" pitchFamily="2" charset="-122"/>
              </a:rPr>
              <a:t>700</a:t>
            </a:r>
            <a:r>
              <a:rPr lang="zh-CN" altLang="en-US" sz="2000">
                <a:latin typeface="华文楷体" panose="02010600040101010101" pitchFamily="2" charset="-122"/>
                <a:ea typeface="华文楷体" panose="02010600040101010101" pitchFamily="2" charset="-122"/>
              </a:rPr>
              <a:t>万条包含个人姓名、身份证号码、性别、家庭住址和照片等重要个人信息遭泄露。</a:t>
            </a:r>
            <a:endParaRPr lang="en-US" altLang="zh-CN" sz="2000">
              <a:latin typeface="华文楷体" panose="02010600040101010101" pitchFamily="2" charset="-122"/>
              <a:ea typeface="华文楷体" panose="02010600040101010101" pitchFamily="2" charset="-122"/>
            </a:endParaRPr>
          </a:p>
          <a:p>
            <a:r>
              <a:rPr lang="zh-CN" altLang="en-US" sz="2000">
                <a:latin typeface="华文楷体" panose="02010600040101010101" pitchFamily="2" charset="-122"/>
                <a:ea typeface="华文楷体" panose="02010600040101010101" pitchFamily="2" charset="-122"/>
              </a:rPr>
              <a:t>据悉，此公司利用深度学习和人工智能等技术在监控视频中分析，用于人脸识别和人物画像分析。由于生物特征的唯一性，如人脸、虹膜、指纹等特征信息一旦泄露，后果非常严重。</a:t>
            </a:r>
            <a:endParaRPr lang="zh-CN" altLang="en-US" sz="2000">
              <a:latin typeface="华文楷体" panose="02010600040101010101" pitchFamily="2" charset="-122"/>
              <a:ea typeface="华文楷体" panose="02010600040101010101" pitchFamily="2" charset="-122"/>
            </a:endParaRPr>
          </a:p>
        </p:txBody>
      </p:sp>
      <p:sp>
        <p:nvSpPr>
          <p:cNvPr id="13" name="文本框 12"/>
          <p:cNvSpPr txBox="1"/>
          <p:nvPr/>
        </p:nvSpPr>
        <p:spPr>
          <a:xfrm>
            <a:off x="4282442" y="4109496"/>
            <a:ext cx="7119256" cy="1631216"/>
          </a:xfrm>
          <a:prstGeom prst="rect">
            <a:avLst/>
          </a:prstGeom>
          <a:noFill/>
        </p:spPr>
        <p:txBody>
          <a:bodyPr wrap="square">
            <a:spAutoFit/>
          </a:bodyPr>
          <a:lstStyle/>
          <a:p>
            <a:r>
              <a:rPr lang="zh-CN" altLang="en-US" sz="2000">
                <a:effectLst/>
                <a:latin typeface="华文楷体" panose="02010600040101010101" pitchFamily="2" charset="-122"/>
                <a:ea typeface="华文楷体" panose="02010600040101010101" pitchFamily="2" charset="-122"/>
              </a:rPr>
              <a:t>人脸、指纹、虹膜等用户生物信息是个人信息安全“一定不能出问题的最后一道防线”。面对安全防护水平较低、隐私保护力量薄弱的现实，用户应小心使用这些生物信息，“在网上，这些信息能不提交就不提交”，以免过多的隐私信息进入缺乏安全保障的数据库后台。</a:t>
            </a:r>
            <a:endParaRPr lang="zh-CN" altLang="en-US" sz="2000">
              <a:latin typeface="华文楷体" panose="02010600040101010101" pitchFamily="2" charset="-122"/>
              <a:ea typeface="华文楷体" panose="02010600040101010101" pitchFamily="2" charset="-122"/>
            </a:endParaRPr>
          </a:p>
        </p:txBody>
      </p:sp>
      <p:sp>
        <p:nvSpPr>
          <p:cNvPr id="1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案例</a:t>
            </a:r>
            <a:r>
              <a:rPr lang="en-US" altLang="zh-CN" sz="3600" b="1">
                <a:latin typeface="华文楷体" panose="02010600040101010101" pitchFamily="2" charset="-122"/>
                <a:ea typeface="华文楷体" panose="02010600040101010101" pitchFamily="2" charset="-122"/>
              </a:rPr>
              <a:t>5–</a:t>
            </a:r>
            <a:r>
              <a:rPr lang="zh-CN" altLang="en-US" sz="3600" b="1">
                <a:latin typeface="华文楷体" panose="02010600040101010101" pitchFamily="2" charset="-122"/>
                <a:ea typeface="华文楷体" panose="02010600040101010101" pitchFamily="2" charset="-122"/>
              </a:rPr>
              <a:t>人脸识别公司发生了大规模的数据泄露</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案例</a:t>
            </a:r>
            <a:r>
              <a:rPr lang="en-US" altLang="zh-CN" sz="3600" b="1">
                <a:latin typeface="华文楷体" panose="02010600040101010101" pitchFamily="2" charset="-122"/>
                <a:ea typeface="华文楷体" panose="02010600040101010101" pitchFamily="2" charset="-122"/>
              </a:rPr>
              <a:t>6– </a:t>
            </a:r>
            <a:r>
              <a:rPr lang="zh-CN" altLang="en-US" sz="3600" b="1">
                <a:latin typeface="华文楷体" panose="02010600040101010101" pitchFamily="2" charset="-122"/>
                <a:ea typeface="华文楷体" panose="02010600040101010101" pitchFamily="2" charset="-122"/>
              </a:rPr>
              <a:t>超七千武汉返乡人员信息被泄露</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520" y="1088571"/>
            <a:ext cx="3041109" cy="5404304"/>
          </a:xfrm>
          <a:prstGeom prst="rect">
            <a:avLst/>
          </a:prstGeom>
        </p:spPr>
      </p:pic>
      <p:sp>
        <p:nvSpPr>
          <p:cNvPr id="11" name="文本框 10"/>
          <p:cNvSpPr txBox="1"/>
          <p:nvPr/>
        </p:nvSpPr>
        <p:spPr>
          <a:xfrm>
            <a:off x="4143763" y="1166842"/>
            <a:ext cx="7115694" cy="4893647"/>
          </a:xfrm>
          <a:prstGeom prst="rect">
            <a:avLst/>
          </a:prstGeom>
          <a:noFill/>
        </p:spPr>
        <p:txBody>
          <a:bodyPr wrap="square">
            <a:spAutoFit/>
          </a:bodyPr>
          <a:lstStyle/>
          <a:p>
            <a:r>
              <a:rPr lang="zh-CN" altLang="en-US" sz="2400">
                <a:latin typeface="华文楷体" panose="02010600040101010101" pitchFamily="2" charset="-122"/>
                <a:ea typeface="华文楷体" panose="02010600040101010101" pitchFamily="2" charset="-122"/>
              </a:rPr>
              <a:t>今年春节前后，新型肺炎疫情引发全民关注，有一个群体成了舆论的中心</a:t>
            </a:r>
            <a:r>
              <a:rPr lang="en-US" altLang="zh-CN" sz="2400">
                <a:latin typeface="华文楷体" panose="02010600040101010101" pitchFamily="2" charset="-122"/>
                <a:ea typeface="华文楷体" panose="02010600040101010101" pitchFamily="2" charset="-122"/>
              </a:rPr>
              <a:t>——</a:t>
            </a:r>
            <a:r>
              <a:rPr lang="zh-CN" altLang="en-US" sz="2400">
                <a:latin typeface="华文楷体" panose="02010600040101010101" pitchFamily="2" charset="-122"/>
                <a:ea typeface="华文楷体" panose="02010600040101010101" pitchFamily="2" charset="-122"/>
              </a:rPr>
              <a:t>武汉返乡人员。</a:t>
            </a:r>
            <a:endParaRPr lang="zh-CN" altLang="en-US" sz="2400">
              <a:latin typeface="华文楷体" panose="02010600040101010101" pitchFamily="2" charset="-122"/>
              <a:ea typeface="华文楷体" panose="02010600040101010101" pitchFamily="2" charset="-122"/>
            </a:endParaRPr>
          </a:p>
          <a:p>
            <a:r>
              <a:rPr lang="en-US" altLang="zh-CN" sz="2400">
                <a:latin typeface="华文楷体" panose="02010600040101010101" pitchFamily="2" charset="-122"/>
                <a:ea typeface="华文楷体" panose="02010600040101010101" pitchFamily="2" charset="-122"/>
              </a:rPr>
              <a:t>1</a:t>
            </a:r>
            <a:r>
              <a:rPr lang="zh-CN" altLang="en-US" sz="2400">
                <a:latin typeface="华文楷体" panose="02010600040101010101" pitchFamily="2" charset="-122"/>
                <a:ea typeface="华文楷体" panose="02010600040101010101" pitchFamily="2" charset="-122"/>
              </a:rPr>
              <a:t>月</a:t>
            </a:r>
            <a:r>
              <a:rPr lang="en-US" altLang="zh-CN" sz="2400">
                <a:latin typeface="华文楷体" panose="02010600040101010101" pitchFamily="2" charset="-122"/>
                <a:ea typeface="华文楷体" panose="02010600040101010101" pitchFamily="2" charset="-122"/>
              </a:rPr>
              <a:t>26</a:t>
            </a:r>
            <a:r>
              <a:rPr lang="zh-CN" altLang="en-US" sz="2400">
                <a:latin typeface="华文楷体" panose="02010600040101010101" pitchFamily="2" charset="-122"/>
                <a:ea typeface="华文楷体" panose="02010600040101010101" pitchFamily="2" charset="-122"/>
              </a:rPr>
              <a:t>日晚，据武汉市市长周先旺介绍，因为春节和疫情的影响，目前有</a:t>
            </a:r>
            <a:r>
              <a:rPr lang="en-US" altLang="zh-CN" sz="2400">
                <a:latin typeface="华文楷体" panose="02010600040101010101" pitchFamily="2" charset="-122"/>
                <a:ea typeface="华文楷体" panose="02010600040101010101" pitchFamily="2" charset="-122"/>
              </a:rPr>
              <a:t>500</a:t>
            </a:r>
            <a:r>
              <a:rPr lang="zh-CN" altLang="en-US" sz="2400">
                <a:latin typeface="华文楷体" panose="02010600040101010101" pitchFamily="2" charset="-122"/>
                <a:ea typeface="华文楷体" panose="02010600040101010101" pitchFamily="2" charset="-122"/>
              </a:rPr>
              <a:t>多万人离开武汉。</a:t>
            </a:r>
            <a:endParaRPr lang="en-US" altLang="zh-CN" sz="2400">
              <a:latin typeface="华文楷体" panose="02010600040101010101" pitchFamily="2" charset="-122"/>
              <a:ea typeface="华文楷体" panose="02010600040101010101" pitchFamily="2" charset="-122"/>
            </a:endParaRPr>
          </a:p>
          <a:p>
            <a:r>
              <a:rPr lang="zh-CN" altLang="en-US" sz="2400">
                <a:latin typeface="华文楷体" panose="02010600040101010101" pitchFamily="2" charset="-122"/>
                <a:ea typeface="华文楷体" panose="02010600040101010101" pitchFamily="2" charset="-122"/>
              </a:rPr>
              <a:t>严峻疫情形势下，针对返乡人员的信息登记、活动监控在全国各地展开，但与此同时，返乡人员名单在各种亲友、同事群中肆意流传，大量敏感信息泄露事件频发。</a:t>
            </a:r>
            <a:endParaRPr lang="en-US" altLang="zh-CN" sz="2400">
              <a:latin typeface="华文楷体" panose="02010600040101010101" pitchFamily="2" charset="-122"/>
              <a:ea typeface="华文楷体" panose="02010600040101010101" pitchFamily="2" charset="-122"/>
            </a:endParaRPr>
          </a:p>
          <a:p>
            <a:endParaRPr lang="en-US" altLang="zh-CN" sz="2400">
              <a:latin typeface="华文楷体" panose="02010600040101010101" pitchFamily="2" charset="-122"/>
              <a:ea typeface="华文楷体" panose="02010600040101010101" pitchFamily="2" charset="-122"/>
            </a:endParaRPr>
          </a:p>
          <a:p>
            <a:r>
              <a:rPr lang="zh-CN" altLang="en-US" sz="2400">
                <a:latin typeface="华文楷体" panose="02010600040101010101" pitchFamily="2" charset="-122"/>
                <a:ea typeface="华文楷体" panose="02010600040101010101" pitchFamily="2" charset="-122"/>
              </a:rPr>
              <a:t>有知情者透露，泄露信息的源头和地方登记返乡人员的途径直接相关。</a:t>
            </a:r>
            <a:endParaRPr lang="en-US" altLang="zh-CN" sz="2400">
              <a:latin typeface="华文楷体" panose="02010600040101010101" pitchFamily="2" charset="-122"/>
              <a:ea typeface="华文楷体" panose="02010600040101010101" pitchFamily="2" charset="-122"/>
            </a:endParaRPr>
          </a:p>
          <a:p>
            <a:r>
              <a:rPr lang="zh-CN" altLang="en-US" sz="2400">
                <a:latin typeface="华文楷体" panose="02010600040101010101" pitchFamily="2" charset="-122"/>
                <a:ea typeface="华文楷体" panose="02010600040101010101" pitchFamily="2" charset="-122"/>
              </a:rPr>
              <a:t>专家表示泄露者应承担由此产生的威胁公共安全的责任，转发者也应承担侵权责任。</a:t>
            </a:r>
            <a:endParaRPr lang="zh-CN" altLang="en-US" sz="2400">
              <a:latin typeface="华文楷体" panose="02010600040101010101" pitchFamily="2" charset="-122"/>
              <a:ea typeface="华文楷体" panose="02010600040101010101" pitchFamily="2" charset="-122"/>
            </a:endParaRPr>
          </a:p>
        </p:txBody>
      </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4" name="日期占位符 1"/>
          <p:cNvSpPr txBox="1"/>
          <p:nvPr/>
        </p:nvSpPr>
        <p:spPr>
          <a:xfrm>
            <a:off x="221343" y="6506482"/>
            <a:ext cx="1302657" cy="351518"/>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98AFFA-E332-40B6-85C0-A1AE19B05675}" type="datetime1">
              <a:rPr lang="zh-CN" altLang="en-US" smtClean="0"/>
            </a:fld>
            <a:endParaRPr lang="zh-CN" altLang="en-US" dirty="0"/>
          </a:p>
        </p:txBody>
      </p:sp>
      <p:sp>
        <p:nvSpPr>
          <p:cNvPr id="5" name="灯片编号占位符 2"/>
          <p:cNvSpPr txBox="1"/>
          <p:nvPr/>
        </p:nvSpPr>
        <p:spPr>
          <a:xfrm>
            <a:off x="11259457" y="6492875"/>
            <a:ext cx="2743200"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1A3C80-CB9D-4075-ABF0-8D039D887269}" type="slidenum">
              <a:rPr lang="zh-CN" altLang="en-US" smtClean="0"/>
            </a:fld>
            <a:endParaRPr lang="zh-CN" altLang="en-US" dirty="0"/>
          </a:p>
        </p:txBody>
      </p:sp>
      <p:pic>
        <p:nvPicPr>
          <p:cNvPr id="6" name="图片 5"/>
          <p:cNvPicPr>
            <a:picLocks noChangeAspect="1"/>
          </p:cNvPicPr>
          <p:nvPr/>
        </p:nvPicPr>
        <p:blipFill rotWithShape="1">
          <a:blip r:embed="rId1"/>
          <a:srcRect l="27182" t="21817" r="3020" b="23363"/>
          <a:stretch>
            <a:fillRect/>
          </a:stretch>
        </p:blipFill>
        <p:spPr>
          <a:xfrm>
            <a:off x="221343" y="1321157"/>
            <a:ext cx="9796325" cy="3549534"/>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5455" b="13570"/>
          <a:stretch>
            <a:fillRect/>
          </a:stretch>
        </p:blipFill>
        <p:spPr>
          <a:xfrm>
            <a:off x="1613532" y="2263404"/>
            <a:ext cx="7845312" cy="3915292"/>
          </a:xfrm>
          <a:prstGeom prst="rect">
            <a:avLst/>
          </a:prstGeom>
        </p:spPr>
      </p:pic>
      <p:pic>
        <p:nvPicPr>
          <p:cNvPr id="7" name="图片 6"/>
          <p:cNvPicPr>
            <a:picLocks noChangeAspect="1"/>
          </p:cNvPicPr>
          <p:nvPr/>
        </p:nvPicPr>
        <p:blipFill rotWithShape="1">
          <a:blip r:embed="rId3"/>
          <a:srcRect t="-2384" b="7976"/>
          <a:stretch>
            <a:fillRect/>
          </a:stretch>
        </p:blipFill>
        <p:spPr>
          <a:xfrm>
            <a:off x="4461454" y="2753853"/>
            <a:ext cx="7509203" cy="3739022"/>
          </a:xfrm>
          <a:prstGeom prst="rect">
            <a:avLst/>
          </a:prstGeom>
        </p:spPr>
      </p:pic>
      <p:sp>
        <p:nvSpPr>
          <p:cNvPr id="10"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案例</a:t>
            </a:r>
            <a:r>
              <a:rPr lang="en-US" altLang="zh-CN" sz="3600" b="1">
                <a:latin typeface="华文楷体" panose="02010600040101010101" pitchFamily="2" charset="-122"/>
                <a:ea typeface="华文楷体" panose="02010600040101010101" pitchFamily="2" charset="-122"/>
              </a:rPr>
              <a:t>7– </a:t>
            </a:r>
            <a:r>
              <a:rPr lang="zh-CN" altLang="en-US" sz="3600" b="1">
                <a:latin typeface="华文楷体" panose="02010600040101010101" pitchFamily="2" charset="-122"/>
                <a:ea typeface="华文楷体" panose="02010600040101010101" pitchFamily="2" charset="-122"/>
              </a:rPr>
              <a:t>往年信息数据泄露事件</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12"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pic>
        <p:nvPicPr>
          <p:cNvPr id="4" name="图片 3"/>
          <p:cNvPicPr/>
          <p:nvPr/>
        </p:nvPicPr>
        <p:blipFill rotWithShape="1">
          <a:blip r:embed="rId1" cstate="print">
            <a:extLst>
              <a:ext uri="{28A0092B-C50C-407E-A947-70E740481C1C}">
                <a14:useLocalDpi xmlns:a14="http://schemas.microsoft.com/office/drawing/2010/main" val="0"/>
              </a:ext>
            </a:extLst>
          </a:blip>
          <a:srcRect t="1" b="65777"/>
          <a:stretch>
            <a:fillRect/>
          </a:stretch>
        </p:blipFill>
        <p:spPr bwMode="auto">
          <a:xfrm>
            <a:off x="595416" y="1246910"/>
            <a:ext cx="5360847" cy="4563686"/>
          </a:xfrm>
          <a:prstGeom prst="rect">
            <a:avLst/>
          </a:prstGeom>
          <a:ln>
            <a:noFill/>
          </a:ln>
        </p:spPr>
      </p:pic>
      <p:pic>
        <p:nvPicPr>
          <p:cNvPr id="5" name="图片 4"/>
          <p:cNvPicPr/>
          <p:nvPr/>
        </p:nvPicPr>
        <p:blipFill rotWithShape="1">
          <a:blip r:embed="rId2" cstate="print">
            <a:extLst>
              <a:ext uri="{28A0092B-C50C-407E-A947-70E740481C1C}">
                <a14:useLocalDpi xmlns:a14="http://schemas.microsoft.com/office/drawing/2010/main" val="0"/>
              </a:ext>
            </a:extLst>
          </a:blip>
          <a:srcRect b="30111"/>
          <a:stretch>
            <a:fillRect/>
          </a:stretch>
        </p:blipFill>
        <p:spPr bwMode="auto">
          <a:xfrm>
            <a:off x="6880175" y="1246910"/>
            <a:ext cx="4100938" cy="4846316"/>
          </a:xfrm>
          <a:prstGeom prst="rect">
            <a:avLst/>
          </a:prstGeom>
          <a:ln>
            <a:noFill/>
          </a:ln>
        </p:spPr>
      </p:pic>
      <p:sp>
        <p:nvSpPr>
          <p:cNvPr id="7"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案例</a:t>
            </a:r>
            <a:r>
              <a:rPr lang="en-US" altLang="zh-CN" sz="3600" b="1">
                <a:latin typeface="华文楷体" panose="02010600040101010101" pitchFamily="2" charset="-122"/>
                <a:ea typeface="华文楷体" panose="02010600040101010101" pitchFamily="2" charset="-122"/>
              </a:rPr>
              <a:t>8– </a:t>
            </a:r>
            <a:r>
              <a:rPr lang="zh-CN" altLang="en-US" sz="3600" b="1">
                <a:latin typeface="华文楷体" panose="02010600040101010101" pitchFamily="2" charset="-122"/>
                <a:ea typeface="华文楷体" panose="02010600040101010101" pitchFamily="2" charset="-122"/>
              </a:rPr>
              <a:t>往年信息数据泄露事件</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9"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内部安全测试案例</a:t>
            </a:r>
            <a:r>
              <a:rPr lang="en-US" altLang="zh-CN" sz="3600" b="1">
                <a:latin typeface="华文楷体" panose="02010600040101010101" pitchFamily="2" charset="-122"/>
                <a:ea typeface="华文楷体" panose="02010600040101010101" pitchFamily="2" charset="-122"/>
              </a:rPr>
              <a:t>– </a:t>
            </a:r>
            <a:r>
              <a:rPr lang="zh-CN" altLang="en-US" sz="3600" b="1">
                <a:latin typeface="华文楷体" panose="02010600040101010101" pitchFamily="2" charset="-122"/>
                <a:ea typeface="华文楷体" panose="02010600040101010101" pitchFamily="2" charset="-122"/>
              </a:rPr>
              <a:t>邮箱密码泄露、弱口令</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6983550" y="1301855"/>
            <a:ext cx="3199542" cy="4820316"/>
          </a:xfrm>
          <a:prstGeom prst="rect">
            <a:avLst/>
          </a:prstGeom>
        </p:spPr>
      </p:pic>
      <p:pic>
        <p:nvPicPr>
          <p:cNvPr id="11" name="图片 10"/>
          <p:cNvPicPr>
            <a:picLocks noChangeAspect="1"/>
          </p:cNvPicPr>
          <p:nvPr/>
        </p:nvPicPr>
        <p:blipFill>
          <a:blip r:embed="rId2"/>
          <a:stretch>
            <a:fillRect/>
          </a:stretch>
        </p:blipFill>
        <p:spPr>
          <a:xfrm>
            <a:off x="1332330" y="1301855"/>
            <a:ext cx="4763670" cy="4865264"/>
          </a:xfrm>
          <a:prstGeom prst="rect">
            <a:avLst/>
          </a:prstGeom>
        </p:spPr>
      </p:pic>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内部安全测试案例</a:t>
            </a:r>
            <a:r>
              <a:rPr lang="en-US" altLang="zh-CN" sz="3600" b="1">
                <a:latin typeface="华文楷体" panose="02010600040101010101" pitchFamily="2" charset="-122"/>
                <a:ea typeface="华文楷体" panose="02010600040101010101" pitchFamily="2" charset="-122"/>
              </a:rPr>
              <a:t>– </a:t>
            </a:r>
            <a:r>
              <a:rPr lang="zh-CN" altLang="en-US" sz="3600" b="1">
                <a:latin typeface="华文楷体" panose="02010600040101010101" pitchFamily="2" charset="-122"/>
                <a:ea typeface="华文楷体" panose="02010600040101010101" pitchFamily="2" charset="-122"/>
              </a:rPr>
              <a:t>企业邮箱泄漏</a:t>
            </a:r>
            <a:r>
              <a:rPr lang="en-US" altLang="zh-CN" sz="3600" b="1">
                <a:latin typeface="华文楷体" panose="02010600040101010101" pitchFamily="2" charset="-122"/>
                <a:ea typeface="华文楷体" panose="02010600040101010101" pitchFamily="2" charset="-122"/>
              </a:rPr>
              <a:t>APP</a:t>
            </a:r>
            <a:r>
              <a:rPr lang="zh-CN" altLang="en-US" sz="3600" b="1">
                <a:latin typeface="华文楷体" panose="02010600040101010101" pitchFamily="2" charset="-122"/>
                <a:ea typeface="华文楷体" panose="02010600040101010101" pitchFamily="2" charset="-122"/>
              </a:rPr>
              <a:t>源码</a:t>
            </a:r>
            <a:endParaRPr lang="zh-CN" altLang="en-US" sz="3600" b="1">
              <a:latin typeface="华文楷体" panose="02010600040101010101" pitchFamily="2" charset="-122"/>
              <a:ea typeface="华文楷体" panose="02010600040101010101" pitchFamily="2" charset="-122"/>
            </a:endParaRPr>
          </a:p>
        </p:txBody>
      </p:sp>
      <p:sp>
        <p:nvSpPr>
          <p:cNvPr id="9" name="文本框 8"/>
          <p:cNvSpPr txBox="1"/>
          <p:nvPr/>
        </p:nvSpPr>
        <p:spPr>
          <a:xfrm>
            <a:off x="948192" y="1335808"/>
            <a:ext cx="7115628" cy="400110"/>
          </a:xfrm>
          <a:prstGeom prst="rect">
            <a:avLst/>
          </a:prstGeom>
          <a:noFill/>
        </p:spPr>
        <p:txBody>
          <a:bodyPr wrap="square">
            <a:spAutoFit/>
          </a:bodyPr>
          <a:lstStyle/>
          <a:p>
            <a:r>
              <a:rPr lang="zh-CN" altLang="zh-CN" sz="2000" kern="100">
                <a:effectLst/>
                <a:latin typeface="华文楷体" panose="02010600040101010101" pitchFamily="2" charset="-122"/>
                <a:ea typeface="华文楷体" panose="02010600040101010101" pitchFamily="2" charset="-122"/>
                <a:cs typeface="Times New Roman" panose="02020603050405020304" pitchFamily="18" charset="0"/>
              </a:rPr>
              <a:t>翻找邮箱找到</a:t>
            </a:r>
            <a:r>
              <a:rPr lang="zh-CN" altLang="en-US" sz="2000" kern="100">
                <a:effectLst/>
                <a:latin typeface="华文楷体" panose="02010600040101010101" pitchFamily="2" charset="-122"/>
                <a:ea typeface="华文楷体" panose="02010600040101010101" pitchFamily="2" charset="-122"/>
                <a:cs typeface="Times New Roman" panose="02020603050405020304" pitchFamily="18" charset="0"/>
              </a:rPr>
              <a:t>某</a:t>
            </a:r>
            <a:r>
              <a:rPr lang="en-US" altLang="zh-CN" sz="2000" kern="100">
                <a:effectLst/>
                <a:latin typeface="华文楷体" panose="02010600040101010101" pitchFamily="2" charset="-122"/>
                <a:ea typeface="华文楷体" panose="02010600040101010101" pitchFamily="2" charset="-122"/>
                <a:cs typeface="Times New Roman" panose="02020603050405020304" pitchFamily="18" charset="0"/>
              </a:rPr>
              <a:t>APP</a:t>
            </a:r>
            <a:r>
              <a:rPr lang="zh-CN" altLang="zh-CN" sz="2000" kern="100">
                <a:effectLst/>
                <a:latin typeface="华文楷体" panose="02010600040101010101" pitchFamily="2" charset="-122"/>
                <a:ea typeface="华文楷体" panose="02010600040101010101" pitchFamily="2" charset="-122"/>
                <a:cs typeface="Times New Roman" panose="02020603050405020304" pitchFamily="18" charset="0"/>
              </a:rPr>
              <a:t>源码（</a:t>
            </a:r>
            <a:r>
              <a:rPr lang="en-US" altLang="zh-CN" sz="2000" kern="100">
                <a:effectLst/>
                <a:latin typeface="华文楷体" panose="02010600040101010101" pitchFamily="2" charset="-122"/>
                <a:ea typeface="华文楷体" panose="02010600040101010101" pitchFamily="2" charset="-122"/>
                <a:cs typeface="Times New Roman" panose="02020603050405020304" pitchFamily="18" charset="0"/>
              </a:rPr>
              <a:t>IOS+Android</a:t>
            </a:r>
            <a:r>
              <a:rPr lang="zh-CN" altLang="zh-CN" sz="2000" kern="100">
                <a:effectLst/>
                <a:latin typeface="华文楷体" panose="02010600040101010101" pitchFamily="2" charset="-122"/>
                <a:ea typeface="华文楷体" panose="02010600040101010101" pitchFamily="2" charset="-122"/>
                <a:cs typeface="Times New Roman" panose="02020603050405020304" pitchFamily="18" charset="0"/>
              </a:rPr>
              <a:t>），下载</a:t>
            </a:r>
            <a:r>
              <a:rPr lang="zh-CN" altLang="zh-CN" sz="1800" kern="100">
                <a:effectLst/>
                <a:ea typeface="宋体" panose="02010600030101010101" pitchFamily="2" charset="-122"/>
                <a:cs typeface="Times New Roman" panose="02020603050405020304" pitchFamily="18" charset="0"/>
              </a:rPr>
              <a:t>：</a:t>
            </a:r>
            <a:endParaRPr lang="zh-CN" altLang="en-US"/>
          </a:p>
        </p:txBody>
      </p:sp>
      <p:pic>
        <p:nvPicPr>
          <p:cNvPr id="8" name="图片 7"/>
          <p:cNvPicPr>
            <a:picLocks noChangeAspect="1"/>
          </p:cNvPicPr>
          <p:nvPr/>
        </p:nvPicPr>
        <p:blipFill>
          <a:blip r:embed="rId1"/>
          <a:stretch>
            <a:fillRect/>
          </a:stretch>
        </p:blipFill>
        <p:spPr>
          <a:xfrm>
            <a:off x="1795589" y="2211598"/>
            <a:ext cx="9152819" cy="3310594"/>
          </a:xfrm>
          <a:prstGeom prst="rect">
            <a:avLst/>
          </a:prstGeom>
        </p:spPr>
      </p:pic>
      <p:sp>
        <p:nvSpPr>
          <p:cNvPr id="11"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内部安全测试案例</a:t>
            </a:r>
            <a:r>
              <a:rPr lang="en-US" altLang="zh-CN" sz="3600" b="1">
                <a:latin typeface="华文楷体" panose="02010600040101010101" pitchFamily="2" charset="-122"/>
                <a:ea typeface="华文楷体" panose="02010600040101010101" pitchFamily="2" charset="-122"/>
              </a:rPr>
              <a:t>– </a:t>
            </a:r>
            <a:r>
              <a:rPr lang="zh-CN" altLang="en-US" sz="3600" b="1">
                <a:latin typeface="华文楷体" panose="02010600040101010101" pitchFamily="2" charset="-122"/>
                <a:ea typeface="华文楷体" panose="02010600040101010101" pitchFamily="2" charset="-122"/>
              </a:rPr>
              <a:t>邮件钓鱼</a:t>
            </a:r>
            <a:endParaRPr lang="zh-CN" altLang="en-US" sz="3600" b="1">
              <a:latin typeface="华文楷体" panose="02010600040101010101" pitchFamily="2" charset="-122"/>
              <a:ea typeface="华文楷体" panose="02010600040101010101" pitchFamily="2" charset="-122"/>
            </a:endParaRPr>
          </a:p>
        </p:txBody>
      </p:sp>
      <p:sp>
        <p:nvSpPr>
          <p:cNvPr id="8" name="文本框 7"/>
          <p:cNvSpPr txBox="1"/>
          <p:nvPr/>
        </p:nvSpPr>
        <p:spPr>
          <a:xfrm>
            <a:off x="991735" y="1207790"/>
            <a:ext cx="8558665" cy="400110"/>
          </a:xfrm>
          <a:prstGeom prst="rect">
            <a:avLst/>
          </a:prstGeom>
          <a:noFill/>
        </p:spPr>
        <p:txBody>
          <a:bodyPr wrap="square">
            <a:spAutoFit/>
          </a:bodyPr>
          <a:lstStyle/>
          <a:p>
            <a:r>
              <a:rPr lang="zh-CN" altLang="en-US" sz="2000">
                <a:effectLst/>
                <a:latin typeface="华文楷体" panose="02010600040101010101" pitchFamily="2" charset="-122"/>
                <a:ea typeface="华文楷体" panose="02010600040101010101" pitchFamily="2" charset="-122"/>
                <a:cs typeface="Times New Roman" panose="02020603050405020304" pitchFamily="18" charset="0"/>
              </a:rPr>
              <a:t>制定钓鱼方案：</a:t>
            </a:r>
            <a:endParaRPr lang="zh-CN" altLang="zh-CN" sz="2000" kern="10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Rectangle 2"/>
          <p:cNvSpPr>
            <a:spLocks noChangeArrowheads="1"/>
          </p:cNvSpPr>
          <p:nvPr/>
        </p:nvSpPr>
        <p:spPr bwMode="auto">
          <a:xfrm>
            <a:off x="1317851" y="2060950"/>
            <a:ext cx="9306606" cy="3477875"/>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28600"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标题：关于近期漏洞通报及自查工作的通知</a:t>
            </a:r>
            <a:endParaRPr kumimoji="0" lang="zh-CN" altLang="zh-CN" sz="1400" b="0" i="0" u="none" strike="noStrike" cap="none" normalizeH="0" baseline="0">
              <a:ln>
                <a:noFill/>
              </a:ln>
              <a:solidFill>
                <a:schemeClr val="tx1"/>
              </a:solidFill>
              <a:effectLst/>
              <a:latin typeface="楷体" panose="02010609060101010101" charset="-122"/>
              <a:ea typeface="楷体" panose="02010609060101010101" charset="-122"/>
            </a:endParaRPr>
          </a:p>
          <a:p>
            <a:pPr marL="0" marR="0" lvl="0" indent="2286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endParaRPr kumimoji="0" lang="en-US" altLang="zh-CN"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endParaRPr>
          </a:p>
          <a:p>
            <a:pPr marL="0" marR="0" lvl="0" indent="2286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endParaRPr lang="en-US" altLang="zh-CN" sz="2000">
              <a:solidFill>
                <a:srgbClr val="000000"/>
              </a:solidFill>
              <a:latin typeface="楷体" panose="02010609060101010101" charset="-122"/>
              <a:ea typeface="楷体" panose="02010609060101010101" charset="-122"/>
              <a:cs typeface="宋体" panose="02010600030101010101" pitchFamily="2" charset="-122"/>
            </a:endParaRPr>
          </a:p>
          <a:p>
            <a:pPr marL="0" marR="0" lvl="0" indent="2286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zh-CN"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各位信息技术部同事：</a:t>
            </a:r>
            <a:endParaRPr kumimoji="0" lang="zh-CN" altLang="zh-CN" sz="1400" b="0" i="0" u="none" strike="noStrike" cap="none" normalizeH="0" baseline="0">
              <a:ln>
                <a:noFill/>
              </a:ln>
              <a:solidFill>
                <a:schemeClr val="tx1"/>
              </a:solidFill>
              <a:effectLst/>
              <a:latin typeface="楷体" panose="02010609060101010101" charset="-122"/>
              <a:ea typeface="楷体" panose="02010609060101010101" charset="-122"/>
            </a:endParaRPr>
          </a:p>
          <a:p>
            <a:pPr marL="0" marR="0" lvl="0" indent="2286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en-US"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	近期频繁出现</a:t>
            </a:r>
            <a:r>
              <a:rPr kumimoji="0" lang="en-US" altLang="zh-CN"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Apache</a:t>
            </a:r>
            <a:r>
              <a:rPr kumimoji="0" lang="zh-CN" altLang="en-US"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a:t>
            </a:r>
            <a:r>
              <a:rPr kumimoji="0" lang="en-US" altLang="zh-CN"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WebLogic</a:t>
            </a:r>
            <a:r>
              <a:rPr kumimoji="0" lang="zh-CN" altLang="en-US"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中间件以及重要设备厂商的安全漏洞，考虑到本周一信息技术部员工遭遇钓鱼邮件攻击的情况，部分终端可能已感染恶意程序。</a:t>
            </a:r>
            <a:endParaRPr kumimoji="0" lang="zh-CN" altLang="en-US" sz="1400" b="0" i="0" u="none" strike="noStrike" cap="none" normalizeH="0" baseline="0">
              <a:ln>
                <a:noFill/>
              </a:ln>
              <a:solidFill>
                <a:schemeClr val="tx1"/>
              </a:solidFill>
              <a:effectLst/>
              <a:latin typeface="楷体" panose="02010609060101010101" charset="-122"/>
              <a:ea typeface="楷体" panose="02010609060101010101" charset="-122"/>
            </a:endParaRPr>
          </a:p>
          <a:p>
            <a:pPr marL="0" marR="0" lvl="0" indent="2286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en-US"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   研究所联合信息技术部制作了</a:t>
            </a:r>
            <a:r>
              <a:rPr kumimoji="0" lang="en-US" altLang="zh-CN"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Windows</a:t>
            </a:r>
            <a:r>
              <a:rPr kumimoji="0" lang="zh-CN" altLang="en-US"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系统木马</a:t>
            </a:r>
            <a:r>
              <a:rPr kumimoji="0" lang="en-US" altLang="zh-CN"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a:t>
            </a:r>
            <a:r>
              <a:rPr kumimoji="0" lang="zh-CN" altLang="en-US" sz="2000" b="0" i="0" u="none" strike="noStrike" cap="none" normalizeH="0" baseline="0">
                <a:ln>
                  <a:noFill/>
                </a:ln>
                <a:solidFill>
                  <a:srgbClr val="000000"/>
                </a:solidFill>
                <a:effectLst/>
                <a:latin typeface="楷体" panose="02010609060101010101" charset="-122"/>
                <a:ea typeface="楷体" panose="02010609060101010101" charset="-122"/>
                <a:cs typeface="宋体" panose="02010600030101010101" pitchFamily="2" charset="-122"/>
              </a:rPr>
              <a:t>后门制作恶意程序检测工具，供大家自行下载检测。</a:t>
            </a:r>
            <a:r>
              <a:rPr kumimoji="0" lang="zh-CN" altLang="en-US" sz="2000" b="0" i="0" u="none" strike="noStrike" cap="none" normalizeH="0" baseline="0">
                <a:ln>
                  <a:noFill/>
                </a:ln>
                <a:solidFill>
                  <a:srgbClr val="FF0000"/>
                </a:solidFill>
                <a:effectLst/>
                <a:latin typeface="楷体" panose="02010609060101010101" charset="-122"/>
                <a:ea typeface="楷体" panose="02010609060101010101" charset="-122"/>
                <a:cs typeface="宋体" panose="02010600030101010101" pitchFamily="2" charset="-122"/>
              </a:rPr>
              <a:t>详情见附件压缩包：亚信安全</a:t>
            </a:r>
            <a:r>
              <a:rPr kumimoji="0" lang="en-US" altLang="zh-CN" sz="2000" b="0" i="0" u="none" strike="noStrike" cap="none" normalizeH="0" baseline="0">
                <a:ln>
                  <a:noFill/>
                </a:ln>
                <a:solidFill>
                  <a:srgbClr val="FF0000"/>
                </a:solidFill>
                <a:effectLst/>
                <a:latin typeface="楷体" panose="02010609060101010101" charset="-122"/>
                <a:ea typeface="楷体" panose="02010609060101010101" charset="-122"/>
                <a:cs typeface="宋体" panose="02010600030101010101" pitchFamily="2" charset="-122"/>
              </a:rPr>
              <a:t>-</a:t>
            </a:r>
            <a:r>
              <a:rPr kumimoji="0" lang="zh-CN" altLang="en-US" sz="2000" b="0" i="0" u="none" strike="noStrike" cap="none" normalizeH="0" baseline="0">
                <a:ln>
                  <a:noFill/>
                </a:ln>
                <a:solidFill>
                  <a:srgbClr val="FF0000"/>
                </a:solidFill>
                <a:effectLst/>
                <a:latin typeface="楷体" panose="02010609060101010101" charset="-122"/>
                <a:ea typeface="楷体" panose="02010609060101010101" charset="-122"/>
                <a:cs typeface="宋体" panose="02010600030101010101" pitchFamily="2" charset="-122"/>
              </a:rPr>
              <a:t>近期漏洞同步及自查工具。</a:t>
            </a:r>
            <a:endParaRPr kumimoji="0" lang="zh-CN" altLang="en-US" sz="1400" b="0" i="0" u="none" strike="noStrike" cap="none" normalizeH="0" baseline="0">
              <a:ln>
                <a:noFill/>
              </a:ln>
              <a:solidFill>
                <a:srgbClr val="FF0000"/>
              </a:solidFill>
              <a:effectLst/>
              <a:latin typeface="楷体" panose="02010609060101010101" charset="-122"/>
              <a:ea typeface="楷体" panose="02010609060101010101" charset="-122"/>
            </a:endParaRPr>
          </a:p>
          <a:p>
            <a:pPr marL="0" marR="0" lvl="0" indent="228600" algn="l" defTabSz="914400" rtl="0" eaLnBrk="0" fontAlgn="base" latinLnBrk="0" hangingPunct="0">
              <a:lnSpc>
                <a:spcPct val="100000"/>
              </a:lnSpc>
              <a:spcBef>
                <a:spcPct val="0"/>
              </a:spcBef>
              <a:spcAft>
                <a:spcPct val="0"/>
              </a:spcAft>
              <a:buClrTx/>
              <a:buSzTx/>
              <a:buFontTx/>
              <a:buNone/>
              <a:tabLst>
                <a:tab pos="581025" algn="l"/>
                <a:tab pos="116332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zh-CN" altLang="en-US" sz="2000" b="0" i="0" u="none" strike="noStrike" cap="none" normalizeH="0" baseline="0">
                <a:ln>
                  <a:noFill/>
                </a:ln>
                <a:solidFill>
                  <a:srgbClr val="FF0000"/>
                </a:solidFill>
                <a:effectLst/>
                <a:latin typeface="楷体" panose="02010609060101010101" charset="-122"/>
                <a:ea typeface="楷体" panose="02010609060101010101" charset="-122"/>
                <a:cs typeface="宋体" panose="02010600030101010101" pitchFamily="2" charset="-122"/>
              </a:rPr>
              <a:t>  自检完成，请回复邮件反馈。</a:t>
            </a:r>
            <a:endParaRPr kumimoji="0" lang="zh-CN" altLang="en-US" sz="4800" b="0" i="0" u="none" strike="noStrike" cap="none" normalizeH="0" baseline="0">
              <a:ln>
                <a:noFill/>
              </a:ln>
              <a:solidFill>
                <a:srgbClr val="FF0000"/>
              </a:solidFill>
              <a:effectLst/>
              <a:latin typeface="楷体" panose="02010609060101010101" charset="-122"/>
              <a:ea typeface="楷体" panose="02010609060101010101" charset="-122"/>
            </a:endParaRPr>
          </a:p>
        </p:txBody>
      </p:sp>
      <p:sp>
        <p:nvSpPr>
          <p:cNvPr id="6"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750" y="0"/>
            <a:ext cx="4252957" cy="5905045"/>
            <a:chOff x="-3750" y="0"/>
            <a:chExt cx="4252957" cy="5905045"/>
          </a:xfrm>
          <a:solidFill>
            <a:schemeClr val="bg1">
              <a:lumMod val="85000"/>
              <a:alpha val="50000"/>
            </a:schemeClr>
          </a:solidFill>
        </p:grpSpPr>
        <p:sp>
          <p:nvSpPr>
            <p:cNvPr id="19" name="矩形 18"/>
            <p:cNvSpPr/>
            <p:nvPr/>
          </p:nvSpPr>
          <p:spPr>
            <a:xfrm>
              <a:off x="0" y="0"/>
              <a:ext cx="4249207" cy="39371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20" name="直角三角形 19"/>
            <p:cNvSpPr/>
            <p:nvPr/>
          </p:nvSpPr>
          <p:spPr>
            <a:xfrm rot="10800000">
              <a:off x="-3750" y="3937145"/>
              <a:ext cx="4252957" cy="19679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grpSp>
      <p:sp>
        <p:nvSpPr>
          <p:cNvPr id="21" name="等腰三角形 20"/>
          <p:cNvSpPr/>
          <p:nvPr/>
        </p:nvSpPr>
        <p:spPr>
          <a:xfrm rot="10557435">
            <a:off x="3077806" y="1174228"/>
            <a:ext cx="2235383" cy="5327951"/>
          </a:xfrm>
          <a:prstGeom prst="triangle">
            <a:avLst>
              <a:gd name="adj" fmla="val 4983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22" name="直角三角形 21"/>
          <p:cNvSpPr/>
          <p:nvPr/>
        </p:nvSpPr>
        <p:spPr>
          <a:xfrm rot="10800000">
            <a:off x="1047749" y="-3"/>
            <a:ext cx="3201453" cy="2231503"/>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23" name="文本框 6"/>
          <p:cNvSpPr txBox="1"/>
          <p:nvPr/>
        </p:nvSpPr>
        <p:spPr>
          <a:xfrm>
            <a:off x="630723" y="2611313"/>
            <a:ext cx="2984009"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accent1">
                    <a:lumMod val="75000"/>
                  </a:schemeClr>
                </a:solidFill>
                <a:effectLst/>
                <a:uLnTx/>
                <a:uFillTx/>
                <a:latin typeface="等线 Light" panose="02010600030101010101" pitchFamily="2" charset="-122"/>
                <a:ea typeface="等线 Light" panose="02010600030101010101" pitchFamily="2" charset="-122"/>
                <a:cs typeface="+mn-cs"/>
              </a:rPr>
              <a:t>CONTENT</a:t>
            </a:r>
            <a:endParaRPr kumimoji="0" lang="en-US" altLang="zh-CN" sz="3200" b="1" i="0" u="none" strike="noStrike" kern="1200" cap="none" spc="0" normalizeH="0" baseline="0" noProof="0" dirty="0">
              <a:ln>
                <a:noFill/>
              </a:ln>
              <a:solidFill>
                <a:schemeClr val="accent1">
                  <a:lumMod val="75000"/>
                </a:schemeClr>
              </a:solidFill>
              <a:effectLst/>
              <a:uLnTx/>
              <a:uFillTx/>
              <a:latin typeface="等线 Light" panose="02010600030101010101" pitchFamily="2" charset="-122"/>
              <a:ea typeface="等线 Light"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accent1">
                    <a:lumMod val="75000"/>
                  </a:schemeClr>
                </a:solidFill>
                <a:effectLst/>
                <a:uLnTx/>
                <a:uFillTx/>
                <a:latin typeface="华文楷体" panose="02010600040101010101" pitchFamily="2" charset="-122"/>
                <a:ea typeface="华文楷体" panose="02010600040101010101" pitchFamily="2" charset="-122"/>
                <a:cs typeface="+mn-cs"/>
              </a:rPr>
              <a:t>目录</a:t>
            </a:r>
            <a:endParaRPr kumimoji="0" lang="zh-CN" altLang="en-US" sz="4400" b="1" i="0" u="none" strike="noStrike" kern="1200" cap="none" spc="0" normalizeH="0" baseline="0" noProof="0" dirty="0">
              <a:ln>
                <a:noFill/>
              </a:ln>
              <a:solidFill>
                <a:schemeClr val="accent1">
                  <a:lumMod val="75000"/>
                </a:schemeClr>
              </a:solidFill>
              <a:effectLst/>
              <a:uLnTx/>
              <a:uFillTx/>
              <a:latin typeface="华文楷体" panose="02010600040101010101" pitchFamily="2" charset="-122"/>
              <a:ea typeface="华文楷体" panose="02010600040101010101" pitchFamily="2" charset="-122"/>
              <a:cs typeface="+mn-cs"/>
            </a:endParaRPr>
          </a:p>
        </p:txBody>
      </p:sp>
      <p:sp>
        <p:nvSpPr>
          <p:cNvPr id="46" name="日期占位符 3"/>
          <p:cNvSpPr>
            <a:spLocks noGrp="1"/>
          </p:cNvSpPr>
          <p:nvPr>
            <p:ph type="dt" sz="half" idx="2"/>
          </p:nvPr>
        </p:nvSpPr>
        <p:spPr>
          <a:xfrm>
            <a:off x="221343" y="6506482"/>
            <a:ext cx="1302657" cy="351518"/>
          </a:xfrm>
          <a:prstGeom prst="rect">
            <a:avLst/>
          </a:prstGeom>
        </p:spPr>
        <p:txBody>
          <a:bodyPr/>
          <a:lstStyle>
            <a:lvl1pPr>
              <a:defRPr sz="1600" b="1">
                <a:solidFill>
                  <a:schemeClr val="bg1"/>
                </a:solidFill>
              </a:defRPr>
            </a:lvl1pPr>
          </a:lstStyle>
          <a:p>
            <a:fld id="{7E98AFFA-E332-40B6-85C0-A1AE19B05675}" type="datetime1">
              <a:rPr lang="zh-CN" altLang="en-US" smtClean="0"/>
            </a:fld>
            <a:endParaRPr lang="zh-CN" altLang="en-US" dirty="0"/>
          </a:p>
        </p:txBody>
      </p:sp>
      <p:sp>
        <p:nvSpPr>
          <p:cNvPr id="47" name="灯片编号占位符 5"/>
          <p:cNvSpPr>
            <a:spLocks noGrp="1"/>
          </p:cNvSpPr>
          <p:nvPr>
            <p:ph type="sldNum" sz="quarter" idx="12"/>
          </p:nvPr>
        </p:nvSpPr>
        <p:spPr>
          <a:xfrm>
            <a:off x="11259457" y="6492875"/>
            <a:ext cx="2743200" cy="365125"/>
          </a:xfrm>
          <a:prstGeom prst="rect">
            <a:avLst/>
          </a:prstGeom>
        </p:spPr>
        <p:txBody>
          <a:bodyPr/>
          <a:lstStyle>
            <a:lvl1pPr>
              <a:defRPr sz="1600" b="1">
                <a:solidFill>
                  <a:schemeClr val="bg1"/>
                </a:solidFill>
              </a:defRPr>
            </a:lvl1pPr>
          </a:lstStyle>
          <a:p>
            <a:fld id="{CB1A3C80-CB9D-4075-ABF0-8D039D887269}" type="slidenum">
              <a:rPr lang="zh-CN" altLang="en-US" smtClean="0"/>
            </a:fld>
            <a:endParaRPr lang="zh-CN" altLang="en-US" dirty="0"/>
          </a:p>
        </p:txBody>
      </p:sp>
      <p:sp>
        <p:nvSpPr>
          <p:cNvPr id="33"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grpSp>
        <p:nvGrpSpPr>
          <p:cNvPr id="45" name="组合 44"/>
          <p:cNvGrpSpPr/>
          <p:nvPr/>
        </p:nvGrpSpPr>
        <p:grpSpPr>
          <a:xfrm>
            <a:off x="5509142" y="1772967"/>
            <a:ext cx="428011" cy="428011"/>
            <a:chOff x="4886642" y="950691"/>
            <a:chExt cx="321008" cy="321008"/>
          </a:xfrm>
        </p:grpSpPr>
        <p:sp>
          <p:nvSpPr>
            <p:cNvPr id="49" name="椭圆 48"/>
            <p:cNvSpPr/>
            <p:nvPr/>
          </p:nvSpPr>
          <p:spPr>
            <a:xfrm>
              <a:off x="4886642" y="950691"/>
              <a:ext cx="321008" cy="321008"/>
            </a:xfrm>
            <a:prstGeom prst="ellipse">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1865" kern="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0" name="椭圆 49"/>
            <p:cNvSpPr/>
            <p:nvPr/>
          </p:nvSpPr>
          <p:spPr>
            <a:xfrm>
              <a:off x="4975754" y="1039803"/>
              <a:ext cx="142784" cy="142784"/>
            </a:xfrm>
            <a:prstGeom prst="ellipse">
              <a:avLst/>
            </a:prstGeom>
            <a:solidFill>
              <a:srgbClr val="00B0F0"/>
            </a:solidFill>
          </p:spPr>
          <p:style>
            <a:lnRef idx="2">
              <a:schemeClr val="accent5"/>
            </a:lnRef>
            <a:fillRef idx="1">
              <a:schemeClr val="lt1"/>
            </a:fillRef>
            <a:effectRef idx="0">
              <a:schemeClr val="accent5"/>
            </a:effectRef>
            <a:fontRef idx="minor">
              <a:schemeClr val="dk1"/>
            </a:fontRef>
          </p:style>
          <p:txBody>
            <a:bodyPr rtlCol="0" anchor="ctr"/>
            <a:lstStyle/>
            <a:p>
              <a:pPr algn="ctr" defTabSz="1219200" hangingPunct="0"/>
              <a:endParaRPr lang="zh-CN" altLang="en-US" sz="1865" kern="0" dirty="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grpSp>
        <p:nvGrpSpPr>
          <p:cNvPr id="51" name="组合 50"/>
          <p:cNvGrpSpPr/>
          <p:nvPr/>
        </p:nvGrpSpPr>
        <p:grpSpPr>
          <a:xfrm>
            <a:off x="5519639" y="2699265"/>
            <a:ext cx="428011" cy="428011"/>
            <a:chOff x="4886642" y="950691"/>
            <a:chExt cx="321008" cy="321008"/>
          </a:xfrm>
        </p:grpSpPr>
        <p:sp>
          <p:nvSpPr>
            <p:cNvPr id="52" name="椭圆 51"/>
            <p:cNvSpPr/>
            <p:nvPr/>
          </p:nvSpPr>
          <p:spPr>
            <a:xfrm>
              <a:off x="4886642" y="950691"/>
              <a:ext cx="321008" cy="321008"/>
            </a:xfrm>
            <a:prstGeom prst="ellipse">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1865" kern="0">
                <a:solidFill>
                  <a:srgbClr val="E94E60"/>
                </a:solidFill>
                <a:highlight>
                  <a:srgbClr val="FF0000"/>
                </a:highlight>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3" name="椭圆 52"/>
            <p:cNvSpPr/>
            <p:nvPr/>
          </p:nvSpPr>
          <p:spPr>
            <a:xfrm>
              <a:off x="4975754" y="1039803"/>
              <a:ext cx="142784" cy="142784"/>
            </a:xfrm>
            <a:prstGeom prst="ellipse">
              <a:avLst/>
            </a:prstGeom>
            <a:solidFill>
              <a:srgbClr val="00B0F0"/>
            </a:solidFill>
          </p:spPr>
          <p:style>
            <a:lnRef idx="2">
              <a:schemeClr val="accent5"/>
            </a:lnRef>
            <a:fillRef idx="1">
              <a:schemeClr val="lt1"/>
            </a:fillRef>
            <a:effectRef idx="0">
              <a:schemeClr val="accent5"/>
            </a:effectRef>
            <a:fontRef idx="minor">
              <a:schemeClr val="dk1"/>
            </a:fontRef>
          </p:style>
          <p:txBody>
            <a:bodyPr rtlCol="0" anchor="ctr"/>
            <a:lstStyle/>
            <a:p>
              <a:pPr algn="ctr" defTabSz="1219200" hangingPunct="0"/>
              <a:endParaRPr lang="zh-CN" altLang="en-US" sz="1865" kern="0" dirty="0">
                <a:solidFill>
                  <a:srgbClr val="E94E60"/>
                </a:solidFill>
                <a:highlight>
                  <a:srgbClr val="FF0000"/>
                </a:highlight>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grpSp>
        <p:nvGrpSpPr>
          <p:cNvPr id="54" name="组合 53"/>
          <p:cNvGrpSpPr/>
          <p:nvPr/>
        </p:nvGrpSpPr>
        <p:grpSpPr>
          <a:xfrm>
            <a:off x="5516638" y="3625563"/>
            <a:ext cx="428011" cy="428011"/>
            <a:chOff x="4886642" y="950691"/>
            <a:chExt cx="321008" cy="321008"/>
          </a:xfrm>
        </p:grpSpPr>
        <p:sp>
          <p:nvSpPr>
            <p:cNvPr id="55" name="椭圆 54"/>
            <p:cNvSpPr/>
            <p:nvPr/>
          </p:nvSpPr>
          <p:spPr>
            <a:xfrm>
              <a:off x="4886642" y="950691"/>
              <a:ext cx="321008" cy="321008"/>
            </a:xfrm>
            <a:prstGeom prst="ellipse">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1865" kern="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6" name="椭圆 55"/>
            <p:cNvSpPr/>
            <p:nvPr/>
          </p:nvSpPr>
          <p:spPr>
            <a:xfrm>
              <a:off x="4975754" y="1039803"/>
              <a:ext cx="142784" cy="142784"/>
            </a:xfrm>
            <a:prstGeom prst="ellipse">
              <a:avLst/>
            </a:prstGeom>
            <a:solidFill>
              <a:srgbClr val="00B0F0"/>
            </a:solidFill>
          </p:spPr>
          <p:style>
            <a:lnRef idx="2">
              <a:schemeClr val="accent5"/>
            </a:lnRef>
            <a:fillRef idx="1">
              <a:schemeClr val="lt1"/>
            </a:fillRef>
            <a:effectRef idx="0">
              <a:schemeClr val="accent5"/>
            </a:effectRef>
            <a:fontRef idx="minor">
              <a:schemeClr val="dk1"/>
            </a:fontRef>
          </p:style>
          <p:txBody>
            <a:bodyPr rtlCol="0" anchor="ctr"/>
            <a:lstStyle/>
            <a:p>
              <a:pPr algn="ctr" defTabSz="1219200" hangingPunct="0"/>
              <a:endParaRPr lang="zh-CN" altLang="en-US" sz="1865" kern="0" dirty="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sp>
        <p:nvSpPr>
          <p:cNvPr id="60" name="文本框 8"/>
          <p:cNvSpPr txBox="1"/>
          <p:nvPr/>
        </p:nvSpPr>
        <p:spPr>
          <a:xfrm>
            <a:off x="8135317" y="2667822"/>
            <a:ext cx="3046772"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lang="zh-CN" altLang="en-US" sz="2000" b="1">
                <a:solidFill>
                  <a:srgbClr val="000000"/>
                </a:solidFill>
                <a:latin typeface="华文楷体" panose="02010600040101010101" pitchFamily="2" charset="-122"/>
                <a:ea typeface="华文楷体" panose="02010600040101010101" pitchFamily="2" charset="-122"/>
                <a:cs typeface="+mn-ea"/>
                <a:sym typeface="+mn-lt"/>
              </a:rPr>
              <a:t>信息安全典型案例</a:t>
            </a:r>
            <a:endParaRPr lang="zh-CN" altLang="en-US" sz="2000" b="1">
              <a:solidFill>
                <a:srgbClr val="000000"/>
              </a:solidFill>
              <a:latin typeface="华文楷体" panose="02010600040101010101" pitchFamily="2" charset="-122"/>
              <a:ea typeface="华文楷体" panose="02010600040101010101" pitchFamily="2" charset="-122"/>
              <a:cs typeface="+mn-ea"/>
              <a:sym typeface="+mn-lt"/>
            </a:endParaRPr>
          </a:p>
        </p:txBody>
      </p:sp>
      <p:cxnSp>
        <p:nvCxnSpPr>
          <p:cNvPr id="61" name="直接连接符 60"/>
          <p:cNvCxnSpPr/>
          <p:nvPr/>
        </p:nvCxnSpPr>
        <p:spPr>
          <a:xfrm>
            <a:off x="8135316" y="2568418"/>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303776" y="2672078"/>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第二部分</a:t>
            </a:r>
            <a:endPar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
        <p:nvSpPr>
          <p:cNvPr id="66" name="矩形 65"/>
          <p:cNvSpPr/>
          <p:nvPr/>
        </p:nvSpPr>
        <p:spPr>
          <a:xfrm>
            <a:off x="8127814" y="1621629"/>
            <a:ext cx="3054275" cy="667934"/>
          </a:xfrm>
          <a:prstGeom prst="rect">
            <a:avLst/>
          </a:prstGeom>
          <a:solidFill>
            <a:srgbClr val="00B0F0">
              <a:alpha val="8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67" name="文本框 8"/>
          <p:cNvSpPr txBox="1"/>
          <p:nvPr/>
        </p:nvSpPr>
        <p:spPr>
          <a:xfrm>
            <a:off x="8131566" y="1769114"/>
            <a:ext cx="276961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defRPr/>
            </a:pPr>
            <a:r>
              <a:rPr kumimoji="1" lang="zh-CN" altLang="en-US" sz="2000" b="1">
                <a:solidFill>
                  <a:srgbClr val="FFFFFF"/>
                </a:solidFill>
                <a:latin typeface="华文楷体" panose="02010600040101010101" pitchFamily="2" charset="-122"/>
                <a:ea typeface="华文楷体" panose="02010600040101010101" pitchFamily="2" charset="-122"/>
                <a:cs typeface="+mn-ea"/>
                <a:sym typeface="+mn-lt"/>
              </a:rPr>
              <a:t>信息安全概述</a:t>
            </a:r>
            <a:endParaRPr kumimoji="1" lang="zh-CN" altLang="en-US" sz="2000" b="1">
              <a:solidFill>
                <a:srgbClr val="FFFFFF"/>
              </a:solidFill>
              <a:latin typeface="华文楷体" panose="02010600040101010101" pitchFamily="2" charset="-122"/>
              <a:ea typeface="华文楷体" panose="02010600040101010101" pitchFamily="2" charset="-122"/>
              <a:cs typeface="+mn-ea"/>
              <a:sym typeface="+mn-lt"/>
            </a:endParaRPr>
          </a:p>
        </p:txBody>
      </p:sp>
      <p:cxnSp>
        <p:nvCxnSpPr>
          <p:cNvPr id="68" name="直接连接符 67"/>
          <p:cNvCxnSpPr/>
          <p:nvPr/>
        </p:nvCxnSpPr>
        <p:spPr>
          <a:xfrm>
            <a:off x="8131565" y="166970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303776" y="1772967"/>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第一部分</a:t>
            </a:r>
            <a:endParaRPr kumimoji="0" lang="zh-CN" altLang="en-US" sz="20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
        <p:nvSpPr>
          <p:cNvPr id="70" name="文本框 8"/>
          <p:cNvSpPr txBox="1"/>
          <p:nvPr/>
        </p:nvSpPr>
        <p:spPr>
          <a:xfrm>
            <a:off x="8127815" y="3566530"/>
            <a:ext cx="30505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en-US" sz="2000" b="1">
                <a:solidFill>
                  <a:srgbClr val="000000"/>
                </a:solidFill>
                <a:latin typeface="华文楷体" panose="02010600040101010101" pitchFamily="2" charset="-122"/>
                <a:ea typeface="华文楷体" panose="02010600040101010101" pitchFamily="2" charset="-122"/>
                <a:cs typeface="+mn-ea"/>
                <a:sym typeface="+mn-lt"/>
              </a:rPr>
              <a:t>提升日常安全意识</a:t>
            </a:r>
            <a:endParaRPr lang="zh-CN" altLang="en-US" sz="2000" b="1">
              <a:solidFill>
                <a:srgbClr val="000000"/>
              </a:solidFill>
              <a:latin typeface="华文楷体" panose="02010600040101010101" pitchFamily="2" charset="-122"/>
              <a:ea typeface="华文楷体" panose="02010600040101010101" pitchFamily="2" charset="-122"/>
              <a:cs typeface="+mn-ea"/>
              <a:sym typeface="+mn-lt"/>
            </a:endParaRPr>
          </a:p>
        </p:txBody>
      </p:sp>
      <p:cxnSp>
        <p:nvCxnSpPr>
          <p:cNvPr id="71" name="直接连接符 70"/>
          <p:cNvCxnSpPr/>
          <p:nvPr/>
        </p:nvCxnSpPr>
        <p:spPr>
          <a:xfrm>
            <a:off x="8127814" y="3467126"/>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300025" y="3571188"/>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第三部分</a:t>
            </a:r>
            <a:endPar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内部安全测试案例</a:t>
            </a:r>
            <a:r>
              <a:rPr lang="en-US" altLang="zh-CN" sz="3600" b="1">
                <a:latin typeface="华文楷体" panose="02010600040101010101" pitchFamily="2" charset="-122"/>
                <a:ea typeface="华文楷体" panose="02010600040101010101" pitchFamily="2" charset="-122"/>
              </a:rPr>
              <a:t>– </a:t>
            </a:r>
            <a:r>
              <a:rPr lang="zh-CN" altLang="en-US" sz="3600" b="1">
                <a:latin typeface="华文楷体" panose="02010600040101010101" pitchFamily="2" charset="-122"/>
                <a:ea typeface="华文楷体" panose="02010600040101010101" pitchFamily="2" charset="-122"/>
              </a:rPr>
              <a:t>邮件钓鱼</a:t>
            </a:r>
            <a:endParaRPr lang="zh-CN" altLang="en-US" sz="3600" b="1">
              <a:latin typeface="华文楷体" panose="02010600040101010101" pitchFamily="2" charset="-122"/>
              <a:ea typeface="华文楷体" panose="02010600040101010101" pitchFamily="2" charset="-122"/>
            </a:endParaRPr>
          </a:p>
        </p:txBody>
      </p:sp>
      <p:sp>
        <p:nvSpPr>
          <p:cNvPr id="8" name="文本框 7"/>
          <p:cNvSpPr txBox="1"/>
          <p:nvPr/>
        </p:nvSpPr>
        <p:spPr>
          <a:xfrm>
            <a:off x="904649" y="1205400"/>
            <a:ext cx="8558665" cy="400110"/>
          </a:xfrm>
          <a:prstGeom prst="rect">
            <a:avLst/>
          </a:prstGeom>
          <a:noFill/>
        </p:spPr>
        <p:txBody>
          <a:bodyPr wrap="square">
            <a:spAutoFit/>
          </a:bodyPr>
          <a:lstStyle/>
          <a:p>
            <a:r>
              <a:rPr lang="zh-CN" altLang="en-US" sz="2000">
                <a:effectLst/>
                <a:latin typeface="华文楷体" panose="02010600040101010101" pitchFamily="2" charset="-122"/>
                <a:ea typeface="华文楷体" panose="02010600040101010101" pitchFamily="2" charset="-122"/>
                <a:cs typeface="Times New Roman" panose="02020603050405020304" pitchFamily="18" charset="0"/>
              </a:rPr>
              <a:t>免杀木马制作：</a:t>
            </a:r>
            <a:endParaRPr lang="zh-CN" altLang="zh-CN" sz="2000" kern="100">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4" name="图片 3"/>
          <p:cNvPicPr/>
          <p:nvPr/>
        </p:nvPicPr>
        <p:blipFill rotWithShape="1">
          <a:blip r:embed="rId1"/>
          <a:srcRect r="22082" b="39517"/>
          <a:stretch>
            <a:fillRect/>
          </a:stretch>
        </p:blipFill>
        <p:spPr>
          <a:xfrm>
            <a:off x="814481" y="2514338"/>
            <a:ext cx="5147129" cy="1945702"/>
          </a:xfrm>
          <a:prstGeom prst="rect">
            <a:avLst/>
          </a:prstGeom>
        </p:spPr>
      </p:pic>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2" y="1834811"/>
            <a:ext cx="5626509" cy="3952059"/>
          </a:xfrm>
          <a:prstGeom prst="rect">
            <a:avLst/>
          </a:prstGeom>
          <a:noFill/>
          <a:ln>
            <a:noFill/>
          </a:ln>
        </p:spPr>
      </p:pic>
      <p:sp>
        <p:nvSpPr>
          <p:cNvPr id="10"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8124063" y="3423090"/>
            <a:ext cx="3054275" cy="667934"/>
          </a:xfrm>
          <a:prstGeom prst="rect">
            <a:avLst/>
          </a:prstGeom>
          <a:solidFill>
            <a:srgbClr val="00B0F0">
              <a:alpha val="8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grpSp>
        <p:nvGrpSpPr>
          <p:cNvPr id="18" name="组合 17"/>
          <p:cNvGrpSpPr/>
          <p:nvPr/>
        </p:nvGrpSpPr>
        <p:grpSpPr>
          <a:xfrm>
            <a:off x="-3750" y="0"/>
            <a:ext cx="4252957" cy="5905045"/>
            <a:chOff x="-3750" y="0"/>
            <a:chExt cx="4252957" cy="5905045"/>
          </a:xfrm>
          <a:solidFill>
            <a:schemeClr val="bg1">
              <a:lumMod val="85000"/>
              <a:alpha val="50000"/>
            </a:schemeClr>
          </a:solidFill>
        </p:grpSpPr>
        <p:sp>
          <p:nvSpPr>
            <p:cNvPr id="19" name="矩形 18"/>
            <p:cNvSpPr/>
            <p:nvPr/>
          </p:nvSpPr>
          <p:spPr>
            <a:xfrm>
              <a:off x="0" y="0"/>
              <a:ext cx="4249207" cy="39371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20" name="直角三角形 19"/>
            <p:cNvSpPr/>
            <p:nvPr/>
          </p:nvSpPr>
          <p:spPr>
            <a:xfrm rot="10800000">
              <a:off x="-3750" y="3937145"/>
              <a:ext cx="4252957" cy="19679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grpSp>
      <p:sp>
        <p:nvSpPr>
          <p:cNvPr id="21" name="等腰三角形 20"/>
          <p:cNvSpPr/>
          <p:nvPr/>
        </p:nvSpPr>
        <p:spPr>
          <a:xfrm rot="10557435">
            <a:off x="3077806" y="1174228"/>
            <a:ext cx="2235383" cy="5327951"/>
          </a:xfrm>
          <a:prstGeom prst="triangle">
            <a:avLst>
              <a:gd name="adj" fmla="val 4983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22" name="直角三角形 21"/>
          <p:cNvSpPr/>
          <p:nvPr/>
        </p:nvSpPr>
        <p:spPr>
          <a:xfrm rot="10800000">
            <a:off x="1047749" y="-3"/>
            <a:ext cx="3201453" cy="2231503"/>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23" name="文本框 6"/>
          <p:cNvSpPr txBox="1"/>
          <p:nvPr/>
        </p:nvSpPr>
        <p:spPr>
          <a:xfrm>
            <a:off x="630723" y="2611313"/>
            <a:ext cx="2984009"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accent1">
                    <a:lumMod val="75000"/>
                  </a:schemeClr>
                </a:solidFill>
                <a:effectLst/>
                <a:uLnTx/>
                <a:uFillTx/>
                <a:latin typeface="等线 Light" panose="02010600030101010101" pitchFamily="2" charset="-122"/>
                <a:ea typeface="等线 Light" panose="02010600030101010101" pitchFamily="2" charset="-122"/>
                <a:cs typeface="+mn-cs"/>
              </a:rPr>
              <a:t>CONTENT</a:t>
            </a:r>
            <a:endParaRPr kumimoji="0" lang="en-US" altLang="zh-CN" sz="3200" b="1" i="0" u="none" strike="noStrike" kern="1200" cap="none" spc="0" normalizeH="0" baseline="0" noProof="0" dirty="0">
              <a:ln>
                <a:noFill/>
              </a:ln>
              <a:solidFill>
                <a:schemeClr val="accent1">
                  <a:lumMod val="75000"/>
                </a:schemeClr>
              </a:solidFill>
              <a:effectLst/>
              <a:uLnTx/>
              <a:uFillTx/>
              <a:latin typeface="等线 Light" panose="02010600030101010101" pitchFamily="2" charset="-122"/>
              <a:ea typeface="等线 Light"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accent1">
                    <a:lumMod val="75000"/>
                  </a:schemeClr>
                </a:solidFill>
                <a:effectLst/>
                <a:uLnTx/>
                <a:uFillTx/>
                <a:latin typeface="华文楷体" panose="02010600040101010101" pitchFamily="2" charset="-122"/>
                <a:ea typeface="华文楷体" panose="02010600040101010101" pitchFamily="2" charset="-122"/>
                <a:cs typeface="+mn-cs"/>
              </a:rPr>
              <a:t>目录</a:t>
            </a:r>
            <a:endParaRPr kumimoji="0" lang="zh-CN" altLang="en-US" sz="4400" b="1" i="0" u="none" strike="noStrike" kern="1200" cap="none" spc="0" normalizeH="0" baseline="0" noProof="0" dirty="0">
              <a:ln>
                <a:noFill/>
              </a:ln>
              <a:solidFill>
                <a:schemeClr val="accent1">
                  <a:lumMod val="75000"/>
                </a:schemeClr>
              </a:solidFill>
              <a:effectLst/>
              <a:uLnTx/>
              <a:uFillTx/>
              <a:latin typeface="华文楷体" panose="02010600040101010101" pitchFamily="2" charset="-122"/>
              <a:ea typeface="华文楷体" panose="02010600040101010101" pitchFamily="2" charset="-122"/>
              <a:cs typeface="+mn-cs"/>
            </a:endParaRPr>
          </a:p>
        </p:txBody>
      </p:sp>
      <p:sp>
        <p:nvSpPr>
          <p:cNvPr id="46" name="日期占位符 3"/>
          <p:cNvSpPr>
            <a:spLocks noGrp="1"/>
          </p:cNvSpPr>
          <p:nvPr>
            <p:ph type="dt" sz="half" idx="2"/>
          </p:nvPr>
        </p:nvSpPr>
        <p:spPr>
          <a:xfrm>
            <a:off x="221343" y="6506482"/>
            <a:ext cx="1302657" cy="351518"/>
          </a:xfrm>
          <a:prstGeom prst="rect">
            <a:avLst/>
          </a:prstGeom>
        </p:spPr>
        <p:txBody>
          <a:bodyPr/>
          <a:lstStyle>
            <a:lvl1pPr>
              <a:defRPr sz="1600" b="1">
                <a:solidFill>
                  <a:schemeClr val="bg1"/>
                </a:solidFill>
              </a:defRPr>
            </a:lvl1pPr>
          </a:lstStyle>
          <a:p>
            <a:fld id="{7E98AFFA-E332-40B6-85C0-A1AE19B05675}" type="datetime1">
              <a:rPr lang="zh-CN" altLang="en-US" smtClean="0"/>
            </a:fld>
            <a:endParaRPr lang="zh-CN" altLang="en-US" dirty="0"/>
          </a:p>
        </p:txBody>
      </p:sp>
      <p:sp>
        <p:nvSpPr>
          <p:cNvPr id="47" name="灯片编号占位符 5"/>
          <p:cNvSpPr>
            <a:spLocks noGrp="1"/>
          </p:cNvSpPr>
          <p:nvPr>
            <p:ph type="sldNum" sz="quarter" idx="12"/>
          </p:nvPr>
        </p:nvSpPr>
        <p:spPr>
          <a:xfrm>
            <a:off x="11259457" y="6492875"/>
            <a:ext cx="2743200" cy="365125"/>
          </a:xfrm>
          <a:prstGeom prst="rect">
            <a:avLst/>
          </a:prstGeom>
        </p:spPr>
        <p:txBody>
          <a:bodyPr/>
          <a:lstStyle>
            <a:lvl1pPr>
              <a:defRPr sz="1600" b="1">
                <a:solidFill>
                  <a:schemeClr val="bg1"/>
                </a:solidFill>
              </a:defRPr>
            </a:lvl1pPr>
          </a:lstStyle>
          <a:p>
            <a:fld id="{CB1A3C80-CB9D-4075-ABF0-8D039D887269}" type="slidenum">
              <a:rPr lang="zh-CN" altLang="en-US" smtClean="0"/>
            </a:fld>
            <a:endParaRPr lang="zh-CN" altLang="en-US" dirty="0"/>
          </a:p>
        </p:txBody>
      </p:sp>
      <p:grpSp>
        <p:nvGrpSpPr>
          <p:cNvPr id="45" name="组合 44"/>
          <p:cNvGrpSpPr/>
          <p:nvPr/>
        </p:nvGrpSpPr>
        <p:grpSpPr>
          <a:xfrm>
            <a:off x="5509142" y="1772967"/>
            <a:ext cx="428011" cy="428011"/>
            <a:chOff x="4886642" y="950691"/>
            <a:chExt cx="321008" cy="321008"/>
          </a:xfrm>
        </p:grpSpPr>
        <p:sp>
          <p:nvSpPr>
            <p:cNvPr id="49" name="椭圆 48"/>
            <p:cNvSpPr/>
            <p:nvPr/>
          </p:nvSpPr>
          <p:spPr>
            <a:xfrm>
              <a:off x="4886642" y="950691"/>
              <a:ext cx="321008" cy="321008"/>
            </a:xfrm>
            <a:prstGeom prst="ellipse">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1865" kern="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0" name="椭圆 49"/>
            <p:cNvSpPr/>
            <p:nvPr/>
          </p:nvSpPr>
          <p:spPr>
            <a:xfrm>
              <a:off x="4975754" y="1039803"/>
              <a:ext cx="142784" cy="142784"/>
            </a:xfrm>
            <a:prstGeom prst="ellipse">
              <a:avLst/>
            </a:prstGeom>
            <a:solidFill>
              <a:srgbClr val="00B0F0"/>
            </a:solidFill>
          </p:spPr>
          <p:style>
            <a:lnRef idx="2">
              <a:schemeClr val="accent5"/>
            </a:lnRef>
            <a:fillRef idx="1">
              <a:schemeClr val="lt1"/>
            </a:fillRef>
            <a:effectRef idx="0">
              <a:schemeClr val="accent5"/>
            </a:effectRef>
            <a:fontRef idx="minor">
              <a:schemeClr val="dk1"/>
            </a:fontRef>
          </p:style>
          <p:txBody>
            <a:bodyPr rtlCol="0" anchor="ctr"/>
            <a:lstStyle/>
            <a:p>
              <a:pPr algn="ctr" defTabSz="1219200" hangingPunct="0"/>
              <a:endParaRPr lang="zh-CN" altLang="en-US" sz="1865" kern="0" dirty="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grpSp>
        <p:nvGrpSpPr>
          <p:cNvPr id="51" name="组合 50"/>
          <p:cNvGrpSpPr/>
          <p:nvPr/>
        </p:nvGrpSpPr>
        <p:grpSpPr>
          <a:xfrm>
            <a:off x="5519639" y="2699265"/>
            <a:ext cx="428011" cy="428011"/>
            <a:chOff x="4886642" y="950691"/>
            <a:chExt cx="321008" cy="321008"/>
          </a:xfrm>
        </p:grpSpPr>
        <p:sp>
          <p:nvSpPr>
            <p:cNvPr id="52" name="椭圆 51"/>
            <p:cNvSpPr/>
            <p:nvPr/>
          </p:nvSpPr>
          <p:spPr>
            <a:xfrm>
              <a:off x="4886642" y="950691"/>
              <a:ext cx="321008" cy="321008"/>
            </a:xfrm>
            <a:prstGeom prst="ellipse">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1865" kern="0">
                <a:solidFill>
                  <a:srgbClr val="E94E60"/>
                </a:solidFill>
                <a:highlight>
                  <a:srgbClr val="FF0000"/>
                </a:highlight>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3" name="椭圆 52"/>
            <p:cNvSpPr/>
            <p:nvPr/>
          </p:nvSpPr>
          <p:spPr>
            <a:xfrm>
              <a:off x="4975754" y="1039803"/>
              <a:ext cx="142784" cy="142784"/>
            </a:xfrm>
            <a:prstGeom prst="ellipse">
              <a:avLst/>
            </a:prstGeom>
            <a:solidFill>
              <a:srgbClr val="00B0F0"/>
            </a:solidFill>
          </p:spPr>
          <p:style>
            <a:lnRef idx="2">
              <a:schemeClr val="accent5"/>
            </a:lnRef>
            <a:fillRef idx="1">
              <a:schemeClr val="lt1"/>
            </a:fillRef>
            <a:effectRef idx="0">
              <a:schemeClr val="accent5"/>
            </a:effectRef>
            <a:fontRef idx="minor">
              <a:schemeClr val="dk1"/>
            </a:fontRef>
          </p:style>
          <p:txBody>
            <a:bodyPr rtlCol="0" anchor="ctr"/>
            <a:lstStyle/>
            <a:p>
              <a:pPr algn="ctr" defTabSz="1219200" hangingPunct="0"/>
              <a:endParaRPr lang="zh-CN" altLang="en-US" sz="1865" kern="0" dirty="0">
                <a:solidFill>
                  <a:srgbClr val="E94E60"/>
                </a:solidFill>
                <a:highlight>
                  <a:srgbClr val="FF0000"/>
                </a:highlight>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grpSp>
        <p:nvGrpSpPr>
          <p:cNvPr id="54" name="组合 53"/>
          <p:cNvGrpSpPr/>
          <p:nvPr/>
        </p:nvGrpSpPr>
        <p:grpSpPr>
          <a:xfrm>
            <a:off x="5516638" y="3625563"/>
            <a:ext cx="428011" cy="428011"/>
            <a:chOff x="4886642" y="950691"/>
            <a:chExt cx="321008" cy="321008"/>
          </a:xfrm>
        </p:grpSpPr>
        <p:sp>
          <p:nvSpPr>
            <p:cNvPr id="55" name="椭圆 54"/>
            <p:cNvSpPr/>
            <p:nvPr/>
          </p:nvSpPr>
          <p:spPr>
            <a:xfrm>
              <a:off x="4886642" y="950691"/>
              <a:ext cx="321008" cy="321008"/>
            </a:xfrm>
            <a:prstGeom prst="ellipse">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1865" kern="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6" name="椭圆 55"/>
            <p:cNvSpPr/>
            <p:nvPr/>
          </p:nvSpPr>
          <p:spPr>
            <a:xfrm>
              <a:off x="4975754" y="1039803"/>
              <a:ext cx="142784" cy="142784"/>
            </a:xfrm>
            <a:prstGeom prst="ellipse">
              <a:avLst/>
            </a:prstGeom>
            <a:solidFill>
              <a:srgbClr val="00B0F0"/>
            </a:solidFill>
          </p:spPr>
          <p:style>
            <a:lnRef idx="2">
              <a:schemeClr val="accent5"/>
            </a:lnRef>
            <a:fillRef idx="1">
              <a:schemeClr val="lt1"/>
            </a:fillRef>
            <a:effectRef idx="0">
              <a:schemeClr val="accent5"/>
            </a:effectRef>
            <a:fontRef idx="minor">
              <a:schemeClr val="dk1"/>
            </a:fontRef>
          </p:style>
          <p:txBody>
            <a:bodyPr rtlCol="0" anchor="ctr"/>
            <a:lstStyle/>
            <a:p>
              <a:pPr algn="ctr" defTabSz="1219200" hangingPunct="0"/>
              <a:endParaRPr lang="zh-CN" altLang="en-US" sz="1865" kern="0" dirty="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sp>
        <p:nvSpPr>
          <p:cNvPr id="60" name="文本框 8"/>
          <p:cNvSpPr txBox="1"/>
          <p:nvPr/>
        </p:nvSpPr>
        <p:spPr>
          <a:xfrm>
            <a:off x="8135317" y="2667822"/>
            <a:ext cx="3046772"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lang="zh-CN" altLang="en-US" sz="2000" b="1">
                <a:latin typeface="华文楷体" panose="02010600040101010101" pitchFamily="2" charset="-122"/>
                <a:ea typeface="华文楷体" panose="02010600040101010101" pitchFamily="2" charset="-122"/>
                <a:cs typeface="+mn-ea"/>
                <a:sym typeface="+mn-lt"/>
              </a:rPr>
              <a:t>信息安全典型案例</a:t>
            </a:r>
            <a:endParaRPr lang="zh-CN" altLang="en-US" sz="2000" b="1">
              <a:latin typeface="华文楷体" panose="02010600040101010101" pitchFamily="2" charset="-122"/>
              <a:ea typeface="华文楷体" panose="02010600040101010101" pitchFamily="2" charset="-122"/>
              <a:cs typeface="+mn-ea"/>
              <a:sym typeface="+mn-lt"/>
            </a:endParaRPr>
          </a:p>
        </p:txBody>
      </p:sp>
      <p:cxnSp>
        <p:nvCxnSpPr>
          <p:cNvPr id="61" name="直接连接符 60"/>
          <p:cNvCxnSpPr/>
          <p:nvPr/>
        </p:nvCxnSpPr>
        <p:spPr>
          <a:xfrm>
            <a:off x="8135316" y="2568418"/>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303776" y="2672078"/>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第二部分</a:t>
            </a:r>
            <a:endPar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
        <p:nvSpPr>
          <p:cNvPr id="67" name="文本框 8"/>
          <p:cNvSpPr txBox="1"/>
          <p:nvPr/>
        </p:nvSpPr>
        <p:spPr>
          <a:xfrm>
            <a:off x="8131566" y="1769114"/>
            <a:ext cx="276961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defRPr/>
            </a:pPr>
            <a:r>
              <a:rPr kumimoji="1" lang="zh-CN" altLang="en-US" sz="2000" b="1">
                <a:latin typeface="华文楷体" panose="02010600040101010101" pitchFamily="2" charset="-122"/>
                <a:ea typeface="华文楷体" panose="02010600040101010101" pitchFamily="2" charset="-122"/>
                <a:cs typeface="+mn-ea"/>
                <a:sym typeface="+mn-lt"/>
              </a:rPr>
              <a:t>信息安全意识概述</a:t>
            </a:r>
            <a:endParaRPr kumimoji="1" lang="zh-CN" altLang="en-US" sz="2000" b="1">
              <a:latin typeface="华文楷体" panose="02010600040101010101" pitchFamily="2" charset="-122"/>
              <a:ea typeface="华文楷体" panose="02010600040101010101" pitchFamily="2" charset="-122"/>
              <a:cs typeface="+mn-ea"/>
              <a:sym typeface="+mn-lt"/>
            </a:endParaRPr>
          </a:p>
        </p:txBody>
      </p:sp>
      <p:cxnSp>
        <p:nvCxnSpPr>
          <p:cNvPr id="68" name="直接连接符 67"/>
          <p:cNvCxnSpPr/>
          <p:nvPr/>
        </p:nvCxnSpPr>
        <p:spPr>
          <a:xfrm>
            <a:off x="8131565" y="166970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303776" y="1772967"/>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第一部分</a:t>
            </a:r>
            <a:endParaRPr kumimoji="0" lang="zh-CN" altLang="en-US" sz="2000"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
        <p:nvSpPr>
          <p:cNvPr id="70" name="文本框 8"/>
          <p:cNvSpPr txBox="1"/>
          <p:nvPr/>
        </p:nvSpPr>
        <p:spPr>
          <a:xfrm>
            <a:off x="8127815" y="3566530"/>
            <a:ext cx="30505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en-US" sz="2000" b="1">
                <a:solidFill>
                  <a:schemeClr val="bg1"/>
                </a:solidFill>
                <a:latin typeface="华文楷体" panose="02010600040101010101" pitchFamily="2" charset="-122"/>
                <a:ea typeface="华文楷体" panose="02010600040101010101" pitchFamily="2" charset="-122"/>
                <a:cs typeface="+mn-ea"/>
                <a:sym typeface="+mn-lt"/>
              </a:rPr>
              <a:t>提升日常安全意识</a:t>
            </a:r>
            <a:endParaRPr lang="zh-CN" altLang="en-US" sz="2000" b="1">
              <a:solidFill>
                <a:schemeClr val="bg1"/>
              </a:solidFill>
              <a:latin typeface="华文楷体" panose="02010600040101010101" pitchFamily="2" charset="-122"/>
              <a:ea typeface="华文楷体" panose="02010600040101010101" pitchFamily="2" charset="-122"/>
              <a:cs typeface="+mn-ea"/>
              <a:sym typeface="+mn-lt"/>
            </a:endParaRPr>
          </a:p>
        </p:txBody>
      </p:sp>
      <p:cxnSp>
        <p:nvCxnSpPr>
          <p:cNvPr id="71" name="直接连接符 70"/>
          <p:cNvCxnSpPr/>
          <p:nvPr/>
        </p:nvCxnSpPr>
        <p:spPr>
          <a:xfrm>
            <a:off x="8127814" y="3467126"/>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300025" y="3571188"/>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第三部分</a:t>
            </a:r>
            <a:endParaRPr kumimoji="0" lang="zh-CN" altLang="en-US"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
        <p:nvSpPr>
          <p:cNvPr id="2"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pic>
        <p:nvPicPr>
          <p:cNvPr id="5" name="图片 4"/>
          <p:cNvPicPr>
            <a:picLocks noChangeAspect="1"/>
          </p:cNvPicPr>
          <p:nvPr/>
        </p:nvPicPr>
        <p:blipFill>
          <a:blip r:embed="rId1" cstate="print">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7681986" y="1952443"/>
            <a:ext cx="4410261" cy="3307696"/>
          </a:xfrm>
          <a:prstGeom prst="rect">
            <a:avLst/>
          </a:prstGeom>
          <a:ln>
            <a:noFill/>
          </a:ln>
          <a:effectLst>
            <a:softEdge rad="112500"/>
          </a:effectLst>
        </p:spPr>
      </p:pic>
      <p:sp>
        <p:nvSpPr>
          <p:cNvPr id="7" name="Text Box 5"/>
          <p:cNvSpPr txBox="1">
            <a:spLocks noChangeArrowheads="1"/>
          </p:cNvSpPr>
          <p:nvPr/>
        </p:nvSpPr>
        <p:spPr bwMode="auto">
          <a:xfrm>
            <a:off x="904649" y="1249711"/>
            <a:ext cx="8784783" cy="5447645"/>
          </a:xfrm>
          <a:prstGeom prst="rect">
            <a:avLst/>
          </a:prstGeom>
          <a:noFill/>
          <a:ln w="9525">
            <a:noFill/>
            <a:miter lim="800000"/>
          </a:ln>
        </p:spPr>
        <p:txBody>
          <a:bodyPr wrap="square">
            <a:spAutoFit/>
          </a:bodyPr>
          <a:lstStyle>
            <a:lvl1pPr algn="ctr">
              <a:spcBef>
                <a:spcPct val="0"/>
              </a:spcBef>
              <a:defRPr sz="1200">
                <a:solidFill>
                  <a:schemeClr val="tx1"/>
                </a:solidFill>
                <a:latin typeface="Times New Roman" panose="02020603050405020304" pitchFamily="18" charset="0"/>
                <a:ea typeface="黑体" panose="02010609060101010101" pitchFamily="49" charset="-122"/>
              </a:defRPr>
            </a:lvl1pPr>
            <a:lvl2pPr marL="742950" indent="-285750" algn="ctr">
              <a:spcBef>
                <a:spcPct val="0"/>
              </a:spcBef>
              <a:defRPr sz="1200">
                <a:solidFill>
                  <a:schemeClr val="tx1"/>
                </a:solidFill>
                <a:latin typeface="Times New Roman" panose="02020603050405020304" pitchFamily="18" charset="0"/>
                <a:ea typeface="黑体" panose="02010609060101010101" pitchFamily="49" charset="-122"/>
              </a:defRPr>
            </a:lvl2pPr>
            <a:lvl3pPr marL="1143000" indent="-228600" algn="ctr">
              <a:spcBef>
                <a:spcPct val="0"/>
              </a:spcBef>
              <a:defRPr sz="1200">
                <a:solidFill>
                  <a:schemeClr val="tx1"/>
                </a:solidFill>
                <a:latin typeface="Times New Roman" panose="02020603050405020304" pitchFamily="18" charset="0"/>
                <a:ea typeface="黑体" panose="02010609060101010101" pitchFamily="49" charset="-122"/>
              </a:defRPr>
            </a:lvl3pPr>
            <a:lvl4pPr marL="1600200" indent="-228600" algn="ctr">
              <a:spcBef>
                <a:spcPct val="0"/>
              </a:spcBef>
              <a:defRPr sz="1200">
                <a:solidFill>
                  <a:schemeClr val="tx1"/>
                </a:solidFill>
                <a:latin typeface="Times New Roman" panose="02020603050405020304" pitchFamily="18" charset="0"/>
                <a:ea typeface="黑体" panose="02010609060101010101" pitchFamily="49" charset="-122"/>
              </a:defRPr>
            </a:lvl4pPr>
            <a:lvl5pPr marL="2057400" indent="-228600" algn="ctr">
              <a:spcBef>
                <a:spcPct val="0"/>
              </a:spcBef>
              <a:defRPr sz="12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pitchFamily="49" charset="-122"/>
              </a:defRPr>
            </a:lvl9pPr>
          </a:lstStyle>
          <a:p>
            <a:pPr marL="257175" indent="-257175" algn="l">
              <a:spcBef>
                <a:spcPct val="50000"/>
              </a:spcBef>
              <a:buClr>
                <a:schemeClr val="accent5">
                  <a:lumMod val="75000"/>
                </a:schemeClr>
              </a:buClr>
              <a:buFont typeface="Wingdings" panose="05000000000000000000" pitchFamily="2" charset="2"/>
              <a:buChar char="p"/>
              <a:defRPr/>
            </a:pPr>
            <a:r>
              <a:rPr lang="zh-CN" altLang="en-US" sz="2400" dirty="0">
                <a:solidFill>
                  <a:schemeClr val="tx1"/>
                </a:solidFill>
                <a:latin typeface="华文楷体" panose="02010600040101010101" pitchFamily="2" charset="-122"/>
                <a:ea typeface="华文楷体" panose="02010600040101010101" pitchFamily="2" charset="-122"/>
              </a:rPr>
              <a:t> 将口令写在便签上，贴在电脑显视器旁</a:t>
            </a:r>
            <a:endParaRPr lang="zh-CN" altLang="en-US" sz="2400" dirty="0">
              <a:solidFill>
                <a:schemeClr val="tx1"/>
              </a:solidFill>
              <a:latin typeface="华文楷体" panose="02010600040101010101" pitchFamily="2" charset="-122"/>
              <a:ea typeface="华文楷体" panose="02010600040101010101" pitchFamily="2" charset="-122"/>
            </a:endParaRPr>
          </a:p>
          <a:p>
            <a:pPr marL="257175" indent="-257175" algn="l">
              <a:spcBef>
                <a:spcPct val="50000"/>
              </a:spcBef>
              <a:buClr>
                <a:schemeClr val="accent5">
                  <a:lumMod val="75000"/>
                </a:schemeClr>
              </a:buClr>
              <a:buFont typeface="Wingdings" panose="05000000000000000000" pitchFamily="2" charset="2"/>
              <a:buChar char="p"/>
              <a:defRPr/>
            </a:pPr>
            <a:r>
              <a:rPr lang="zh-CN" altLang="en-US" sz="2400" dirty="0">
                <a:solidFill>
                  <a:srgbClr val="FF0000"/>
                </a:solidFill>
                <a:latin typeface="华文楷体" panose="02010600040101010101" pitchFamily="2" charset="-122"/>
                <a:ea typeface="华文楷体" panose="02010600040101010101" pitchFamily="2" charset="-122"/>
              </a:rPr>
              <a:t> 开着电脑离开，就像离开家却忘记关门那样</a:t>
            </a:r>
            <a:endParaRPr lang="zh-CN" altLang="en-US" sz="2400" dirty="0">
              <a:solidFill>
                <a:srgbClr val="FF0000"/>
              </a:solidFill>
              <a:latin typeface="华文楷体" panose="02010600040101010101" pitchFamily="2" charset="-122"/>
              <a:ea typeface="华文楷体" panose="02010600040101010101" pitchFamily="2" charset="-122"/>
            </a:endParaRPr>
          </a:p>
          <a:p>
            <a:pPr marL="257175" indent="-257175" algn="l">
              <a:spcBef>
                <a:spcPct val="50000"/>
              </a:spcBef>
              <a:buClr>
                <a:schemeClr val="accent5">
                  <a:lumMod val="75000"/>
                </a:schemeClr>
              </a:buClr>
              <a:buFont typeface="Wingdings" panose="05000000000000000000" pitchFamily="2" charset="2"/>
              <a:buChar char="p"/>
              <a:defRPr/>
            </a:pPr>
            <a:r>
              <a:rPr lang="zh-CN" altLang="en-US" sz="2400" dirty="0">
                <a:solidFill>
                  <a:schemeClr val="tx1"/>
                </a:solidFill>
                <a:latin typeface="华文楷体" panose="02010600040101010101" pitchFamily="2" charset="-122"/>
                <a:ea typeface="华文楷体" panose="02010600040101010101" pitchFamily="2" charset="-122"/>
              </a:rPr>
              <a:t> 轻易相信来自陌生人的邮件，好奇打开邮件附件</a:t>
            </a:r>
            <a:endParaRPr lang="zh-CN" altLang="en-US" sz="2400" dirty="0">
              <a:solidFill>
                <a:schemeClr val="tx1"/>
              </a:solidFill>
              <a:latin typeface="华文楷体" panose="02010600040101010101" pitchFamily="2" charset="-122"/>
              <a:ea typeface="华文楷体" panose="02010600040101010101" pitchFamily="2" charset="-122"/>
            </a:endParaRPr>
          </a:p>
          <a:p>
            <a:pPr marL="257175" indent="-257175" algn="l">
              <a:spcBef>
                <a:spcPct val="50000"/>
              </a:spcBef>
              <a:buClr>
                <a:schemeClr val="accent5">
                  <a:lumMod val="75000"/>
                </a:schemeClr>
              </a:buClr>
              <a:buFont typeface="Wingdings" panose="05000000000000000000" pitchFamily="2" charset="2"/>
              <a:buChar char="p"/>
              <a:defRPr/>
            </a:pPr>
            <a:r>
              <a:rPr lang="zh-CN" altLang="en-US" sz="2400" dirty="0">
                <a:solidFill>
                  <a:schemeClr val="tx1"/>
                </a:solidFill>
                <a:latin typeface="华文楷体" panose="02010600040101010101" pitchFamily="2" charset="-122"/>
                <a:ea typeface="华文楷体" panose="02010600040101010101" pitchFamily="2" charset="-122"/>
              </a:rPr>
              <a:t> </a:t>
            </a:r>
            <a:r>
              <a:rPr lang="zh-CN" altLang="en-US" sz="2400" dirty="0">
                <a:solidFill>
                  <a:srgbClr val="FF0000"/>
                </a:solidFill>
                <a:latin typeface="华文楷体" panose="02010600040101010101" pitchFamily="2" charset="-122"/>
                <a:ea typeface="华文楷体" panose="02010600040101010101" pitchFamily="2" charset="-122"/>
              </a:rPr>
              <a:t>使用容易猜测的口令，或者根本不设口令</a:t>
            </a:r>
            <a:endParaRPr lang="zh-CN" altLang="en-US" sz="2400" dirty="0">
              <a:solidFill>
                <a:srgbClr val="FF0000"/>
              </a:solidFill>
              <a:latin typeface="华文楷体" panose="02010600040101010101" pitchFamily="2" charset="-122"/>
              <a:ea typeface="华文楷体" panose="02010600040101010101" pitchFamily="2" charset="-122"/>
            </a:endParaRPr>
          </a:p>
          <a:p>
            <a:pPr marL="257175" indent="-257175" algn="l">
              <a:spcBef>
                <a:spcPct val="50000"/>
              </a:spcBef>
              <a:buClr>
                <a:schemeClr val="accent5">
                  <a:lumMod val="75000"/>
                </a:schemeClr>
              </a:buClr>
              <a:buFont typeface="Wingdings" panose="05000000000000000000" pitchFamily="2" charset="2"/>
              <a:buChar char="p"/>
              <a:defRPr/>
            </a:pPr>
            <a:r>
              <a:rPr lang="zh-CN" altLang="en-US" sz="2400" dirty="0">
                <a:solidFill>
                  <a:schemeClr val="tx1"/>
                </a:solidFill>
                <a:latin typeface="华文楷体" panose="02010600040101010101" pitchFamily="2" charset="-122"/>
                <a:ea typeface="华文楷体" panose="02010600040101010101" pitchFamily="2" charset="-122"/>
              </a:rPr>
              <a:t> </a:t>
            </a:r>
            <a:r>
              <a:rPr lang="zh-CN" altLang="en-US" sz="2400">
                <a:solidFill>
                  <a:schemeClr val="tx1"/>
                </a:solidFill>
                <a:latin typeface="华文楷体" panose="02010600040101010101" pitchFamily="2" charset="-122"/>
                <a:ea typeface="华文楷体" panose="02010600040101010101" pitchFamily="2" charset="-122"/>
              </a:rPr>
              <a:t>不安装或退出防</a:t>
            </a:r>
            <a:r>
              <a:rPr lang="zh-CN" altLang="en-US" sz="2400" dirty="0">
                <a:solidFill>
                  <a:schemeClr val="tx1"/>
                </a:solidFill>
                <a:latin typeface="华文楷体" panose="02010600040101010101" pitchFamily="2" charset="-122"/>
                <a:ea typeface="华文楷体" panose="02010600040101010101" pitchFamily="2" charset="-122"/>
              </a:rPr>
              <a:t>病毒软件，或者病毒库更新不及时</a:t>
            </a:r>
            <a:endParaRPr lang="zh-CN" altLang="en-US" sz="2400" dirty="0">
              <a:solidFill>
                <a:schemeClr val="tx1"/>
              </a:solidFill>
              <a:latin typeface="华文楷体" panose="02010600040101010101" pitchFamily="2" charset="-122"/>
              <a:ea typeface="华文楷体" panose="02010600040101010101" pitchFamily="2" charset="-122"/>
            </a:endParaRPr>
          </a:p>
          <a:p>
            <a:pPr marL="257175" indent="-257175" algn="l">
              <a:spcBef>
                <a:spcPct val="50000"/>
              </a:spcBef>
              <a:buClr>
                <a:schemeClr val="accent5">
                  <a:lumMod val="75000"/>
                </a:schemeClr>
              </a:buClr>
              <a:buFont typeface="Wingdings" panose="05000000000000000000" pitchFamily="2" charset="2"/>
              <a:buChar char="p"/>
              <a:defRPr/>
            </a:pPr>
            <a:r>
              <a:rPr lang="zh-CN" altLang="en-US" sz="2400">
                <a:solidFill>
                  <a:schemeClr val="tx1"/>
                </a:solidFill>
                <a:latin typeface="华文楷体" panose="02010600040101010101" pitchFamily="2" charset="-122"/>
                <a:ea typeface="华文楷体" panose="02010600040101010101" pitchFamily="2" charset="-122"/>
              </a:rPr>
              <a:t> 捡到</a:t>
            </a:r>
            <a:r>
              <a:rPr lang="en-US" altLang="zh-CN" sz="2400">
                <a:solidFill>
                  <a:schemeClr val="tx1"/>
                </a:solidFill>
                <a:latin typeface="华文楷体" panose="02010600040101010101" pitchFamily="2" charset="-122"/>
                <a:ea typeface="华文楷体" panose="02010600040101010101" pitchFamily="2" charset="-122"/>
              </a:rPr>
              <a:t>U</a:t>
            </a:r>
            <a:r>
              <a:rPr lang="zh-CN" altLang="en-US" sz="2400">
                <a:solidFill>
                  <a:schemeClr val="tx1"/>
                </a:solidFill>
                <a:latin typeface="华文楷体" panose="02010600040101010101" pitchFamily="2" charset="-122"/>
                <a:ea typeface="华文楷体" panose="02010600040101010101" pitchFamily="2" charset="-122"/>
              </a:rPr>
              <a:t>盘，好奇地插入个人或办公电脑</a:t>
            </a:r>
            <a:endParaRPr lang="zh-CN" altLang="en-US" sz="2400" dirty="0">
              <a:solidFill>
                <a:schemeClr val="tx1"/>
              </a:solidFill>
              <a:latin typeface="华文楷体" panose="02010600040101010101" pitchFamily="2" charset="-122"/>
              <a:ea typeface="华文楷体" panose="02010600040101010101" pitchFamily="2" charset="-122"/>
            </a:endParaRPr>
          </a:p>
          <a:p>
            <a:pPr marL="257175" indent="-257175" algn="l">
              <a:spcBef>
                <a:spcPct val="50000"/>
              </a:spcBef>
              <a:buClr>
                <a:schemeClr val="accent5">
                  <a:lumMod val="75000"/>
                </a:schemeClr>
              </a:buClr>
              <a:buFont typeface="Wingdings" panose="05000000000000000000" pitchFamily="2" charset="2"/>
              <a:buChar char="p"/>
              <a:defRPr/>
            </a:pPr>
            <a:r>
              <a:rPr lang="zh-CN" altLang="en-US" sz="2400">
                <a:solidFill>
                  <a:schemeClr val="tx1"/>
                </a:solidFill>
                <a:latin typeface="华文楷体" panose="02010600040101010101" pitchFamily="2" charset="-122"/>
                <a:ea typeface="华文楷体" panose="02010600040101010101" pitchFamily="2" charset="-122"/>
              </a:rPr>
              <a:t> </a:t>
            </a:r>
            <a:r>
              <a:rPr lang="zh-CN" altLang="en-US" sz="2400">
                <a:solidFill>
                  <a:srgbClr val="FF0000"/>
                </a:solidFill>
                <a:latin typeface="华文楷体" panose="02010600040101010101" pitchFamily="2" charset="-122"/>
                <a:ea typeface="华文楷体" panose="02010600040101010101" pitchFamily="2" charset="-122"/>
              </a:rPr>
              <a:t>工作网络使用无线共享或者</a:t>
            </a:r>
            <a:r>
              <a:rPr lang="zh-CN" altLang="en-US" sz="2400" dirty="0">
                <a:solidFill>
                  <a:srgbClr val="FF0000"/>
                </a:solidFill>
                <a:latin typeface="华文楷体" panose="02010600040101010101" pitchFamily="2" charset="-122"/>
                <a:ea typeface="华文楷体" panose="02010600040101010101" pitchFamily="2" charset="-122"/>
              </a:rPr>
              <a:t>随意将无关设备连入工作网络</a:t>
            </a:r>
            <a:endParaRPr lang="zh-CN" altLang="en-US" sz="2400" dirty="0">
              <a:solidFill>
                <a:srgbClr val="FF0000"/>
              </a:solidFill>
              <a:latin typeface="华文楷体" panose="02010600040101010101" pitchFamily="2" charset="-122"/>
              <a:ea typeface="华文楷体" panose="02010600040101010101" pitchFamily="2" charset="-122"/>
            </a:endParaRPr>
          </a:p>
          <a:p>
            <a:pPr marL="257175" indent="-257175" algn="l">
              <a:spcBef>
                <a:spcPct val="50000"/>
              </a:spcBef>
              <a:buClr>
                <a:schemeClr val="accent5">
                  <a:lumMod val="75000"/>
                </a:schemeClr>
              </a:buClr>
              <a:buFont typeface="Wingdings" panose="05000000000000000000" pitchFamily="2" charset="2"/>
              <a:buChar char="p"/>
              <a:defRPr/>
            </a:pPr>
            <a:r>
              <a:rPr lang="zh-CN" altLang="en-US" sz="2400" dirty="0">
                <a:solidFill>
                  <a:schemeClr val="tx1"/>
                </a:solidFill>
                <a:latin typeface="华文楷体" panose="02010600040101010101" pitchFamily="2" charset="-122"/>
                <a:ea typeface="华文楷体" panose="02010600040101010101" pitchFamily="2" charset="-122"/>
              </a:rPr>
              <a:t> 在系统更新和安装补丁上总是</a:t>
            </a:r>
            <a:r>
              <a:rPr lang="zh-CN" altLang="en-US" sz="2400">
                <a:solidFill>
                  <a:schemeClr val="tx1"/>
                </a:solidFill>
                <a:latin typeface="华文楷体" panose="02010600040101010101" pitchFamily="2" charset="-122"/>
                <a:ea typeface="华文楷体" panose="02010600040101010101" pitchFamily="2" charset="-122"/>
              </a:rPr>
              <a:t>行动迟缓</a:t>
            </a:r>
            <a:endParaRPr lang="en-US" altLang="zh-CN" sz="2400">
              <a:solidFill>
                <a:schemeClr val="tx1"/>
              </a:solidFill>
              <a:latin typeface="华文楷体" panose="02010600040101010101" pitchFamily="2" charset="-122"/>
              <a:ea typeface="华文楷体" panose="02010600040101010101" pitchFamily="2" charset="-122"/>
            </a:endParaRPr>
          </a:p>
          <a:p>
            <a:pPr marL="257175" indent="-257175" algn="l">
              <a:spcBef>
                <a:spcPct val="50000"/>
              </a:spcBef>
              <a:buClr>
                <a:schemeClr val="accent5">
                  <a:lumMod val="75000"/>
                </a:schemeClr>
              </a:buClr>
              <a:buFont typeface="Wingdings" panose="05000000000000000000" pitchFamily="2" charset="2"/>
              <a:buChar char="p"/>
              <a:defRPr/>
            </a:pPr>
            <a:r>
              <a:rPr lang="zh-CN" altLang="en-US" sz="2400">
                <a:solidFill>
                  <a:srgbClr val="FF0000"/>
                </a:solidFill>
                <a:latin typeface="华文楷体" panose="02010600040101010101" pitchFamily="2" charset="-122"/>
                <a:ea typeface="华文楷体" panose="02010600040101010101" pitchFamily="2" charset="-122"/>
              </a:rPr>
              <a:t> 通过</a:t>
            </a:r>
            <a:r>
              <a:rPr lang="en-US" altLang="zh-CN" sz="2400">
                <a:solidFill>
                  <a:srgbClr val="FF0000"/>
                </a:solidFill>
                <a:latin typeface="华文楷体" panose="02010600040101010101" pitchFamily="2" charset="-122"/>
                <a:ea typeface="华文楷体" panose="02010600040101010101" pitchFamily="2" charset="-122"/>
              </a:rPr>
              <a:t>QQ</a:t>
            </a:r>
            <a:r>
              <a:rPr lang="zh-CN" altLang="en-US" sz="2400">
                <a:solidFill>
                  <a:srgbClr val="FF0000"/>
                </a:solidFill>
                <a:latin typeface="华文楷体" panose="02010600040101010101" pitchFamily="2" charset="-122"/>
                <a:ea typeface="华文楷体" panose="02010600040101010101" pitchFamily="2" charset="-122"/>
              </a:rPr>
              <a:t>、微信发送公司敏感文件且未做加密</a:t>
            </a:r>
            <a:endParaRPr lang="en-US" altLang="zh-CN" sz="2400">
              <a:solidFill>
                <a:srgbClr val="FF0000"/>
              </a:solidFill>
              <a:latin typeface="华文楷体" panose="02010600040101010101" pitchFamily="2" charset="-122"/>
              <a:ea typeface="华文楷体" panose="02010600040101010101" pitchFamily="2" charset="-122"/>
            </a:endParaRPr>
          </a:p>
          <a:p>
            <a:pPr marL="257175" indent="-257175" algn="l">
              <a:spcBef>
                <a:spcPct val="50000"/>
              </a:spcBef>
              <a:buClr>
                <a:schemeClr val="accent5">
                  <a:lumMod val="75000"/>
                </a:schemeClr>
              </a:buClr>
              <a:buFont typeface="Wingdings" panose="05000000000000000000" pitchFamily="2" charset="2"/>
              <a:buChar char="p"/>
              <a:defRPr/>
            </a:pPr>
            <a:endParaRPr lang="zh-CN" altLang="en-US" sz="2400" dirty="0">
              <a:solidFill>
                <a:srgbClr val="FF0000"/>
              </a:solidFill>
              <a:latin typeface="华文楷体" panose="02010600040101010101" pitchFamily="2" charset="-122"/>
              <a:ea typeface="华文楷体" panose="02010600040101010101" pitchFamily="2" charset="-122"/>
            </a:endParaRPr>
          </a:p>
        </p:txBody>
      </p:sp>
      <p:sp>
        <p:nvSpPr>
          <p:cNvPr id="9"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犯过以下的错误吗</a:t>
            </a:r>
            <a:r>
              <a:rPr lang="en-US" altLang="zh-CN" sz="3600" b="1">
                <a:latin typeface="华文楷体" panose="02010600040101010101" pitchFamily="2" charset="-122"/>
                <a:ea typeface="华文楷体" panose="02010600040101010101" pitchFamily="2" charset="-122"/>
              </a:rPr>
              <a:t>?</a:t>
            </a:r>
            <a:endParaRPr lang="en-US" altLang="zh-CN" sz="3600" b="1">
              <a:latin typeface="华文楷体" panose="02010600040101010101" pitchFamily="2" charset="-122"/>
              <a:ea typeface="华文楷体" panose="02010600040101010101" pitchFamily="2" charset="-122"/>
            </a:endParaRPr>
          </a:p>
        </p:txBody>
      </p:sp>
      <p:sp>
        <p:nvSpPr>
          <p:cNvPr id="13"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pic>
        <p:nvPicPr>
          <p:cNvPr id="4" name="图片 3"/>
          <p:cNvPicPr>
            <a:picLocks noChangeAspect="1"/>
          </p:cNvPicPr>
          <p:nvPr/>
        </p:nvPicPr>
        <p:blipFill>
          <a:blip r:embed="rId1" cstate="print"/>
          <a:stretch>
            <a:fillRect/>
          </a:stretch>
        </p:blipFill>
        <p:spPr>
          <a:xfrm>
            <a:off x="1775177" y="1095126"/>
            <a:ext cx="8641645" cy="4833984"/>
          </a:xfrm>
          <a:prstGeom prst="rect">
            <a:avLst/>
          </a:prstGeom>
        </p:spPr>
      </p:pic>
      <p:sp>
        <p:nvSpPr>
          <p:cNvPr id="6"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不锁屏的危害</a:t>
            </a:r>
            <a:endParaRPr lang="zh-CN" altLang="en-US" sz="3600" b="1">
              <a:latin typeface="华文楷体" panose="02010600040101010101" pitchFamily="2" charset="-122"/>
              <a:ea typeface="华文楷体" panose="02010600040101010101" pitchFamily="2" charset="-122"/>
            </a:endParaRPr>
          </a:p>
        </p:txBody>
      </p:sp>
      <p:sp>
        <p:nvSpPr>
          <p:cNvPr id="12"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pic>
        <p:nvPicPr>
          <p:cNvPr id="5" name="图片 4"/>
          <p:cNvPicPr>
            <a:picLocks noChangeAspect="1"/>
          </p:cNvPicPr>
          <p:nvPr/>
        </p:nvPicPr>
        <p:blipFill>
          <a:blip r:embed="rId1" cstate="print"/>
          <a:stretch>
            <a:fillRect/>
          </a:stretch>
        </p:blipFill>
        <p:spPr>
          <a:xfrm>
            <a:off x="1237514" y="1056565"/>
            <a:ext cx="9500840" cy="4944032"/>
          </a:xfrm>
          <a:prstGeom prst="rect">
            <a:avLst/>
          </a:prstGeom>
        </p:spPr>
      </p:pic>
      <p:sp>
        <p:nvSpPr>
          <p:cNvPr id="7"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浏览器保存密码功能</a:t>
            </a:r>
            <a:endParaRPr lang="zh-CN" altLang="en-US" sz="3600" b="1">
              <a:latin typeface="华文楷体" panose="02010600040101010101" pitchFamily="2" charset="-122"/>
              <a:ea typeface="华文楷体" panose="02010600040101010101" pitchFamily="2" charset="-122"/>
            </a:endParaRPr>
          </a:p>
        </p:txBody>
      </p:sp>
      <p:sp>
        <p:nvSpPr>
          <p:cNvPr id="9"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6"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弱口令的危害</a:t>
            </a:r>
            <a:endParaRPr lang="zh-CN" altLang="en-US" sz="3600" b="1">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rotWithShape="1">
          <a:blip r:embed="rId1" cstate="print"/>
          <a:srcRect b="22619"/>
          <a:stretch>
            <a:fillRect/>
          </a:stretch>
        </p:blipFill>
        <p:spPr>
          <a:xfrm>
            <a:off x="329466" y="1240023"/>
            <a:ext cx="6134090" cy="4377954"/>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1999" y="1240023"/>
            <a:ext cx="5276017" cy="3608796"/>
          </a:xfrm>
          <a:prstGeom prst="rect">
            <a:avLst/>
          </a:prstGeom>
        </p:spPr>
      </p:pic>
      <p:sp>
        <p:nvSpPr>
          <p:cNvPr id="11"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pic>
        <p:nvPicPr>
          <p:cNvPr id="4" name="图片 3"/>
          <p:cNvPicPr>
            <a:picLocks noChangeAspect="1"/>
          </p:cNvPicPr>
          <p:nvPr/>
        </p:nvPicPr>
        <p:blipFill>
          <a:blip r:embed="rId3"/>
          <a:stretch>
            <a:fillRect/>
          </a:stretch>
        </p:blipFill>
        <p:spPr>
          <a:xfrm>
            <a:off x="3413095" y="1240023"/>
            <a:ext cx="2905919" cy="437795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4" name="箭头: 五边形 3"/>
          <p:cNvSpPr/>
          <p:nvPr/>
        </p:nvSpPr>
        <p:spPr>
          <a:xfrm>
            <a:off x="1300877" y="3266192"/>
            <a:ext cx="9006486" cy="102495"/>
          </a:xfrm>
          <a:prstGeom prst="homePlate">
            <a:avLst/>
          </a:prstGeom>
          <a:solidFill>
            <a:schemeClr val="bg1">
              <a:lumMod val="85000"/>
            </a:scheme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椭圆 4"/>
          <p:cNvSpPr/>
          <p:nvPr/>
        </p:nvSpPr>
        <p:spPr>
          <a:xfrm>
            <a:off x="1352619" y="3145116"/>
            <a:ext cx="401103"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algn="ctr">
              <a:lnSpc>
                <a:spcPct val="120000"/>
              </a:lnSpc>
            </a:pPr>
            <a:r>
              <a:rPr lang="en-US" dirty="0">
                <a:solidFill>
                  <a:schemeClr val="accent1"/>
                </a:solidFill>
                <a:latin typeface="Impact" panose="020B0806030902050204" pitchFamily="34" charset="0"/>
              </a:rPr>
              <a:t>1</a:t>
            </a:r>
            <a:endParaRPr lang="en-US" dirty="0">
              <a:solidFill>
                <a:schemeClr val="accent1"/>
              </a:solidFill>
              <a:latin typeface="Impact" panose="020B0806030902050204" pitchFamily="34" charset="0"/>
            </a:endParaRPr>
          </a:p>
        </p:txBody>
      </p:sp>
      <p:sp>
        <p:nvSpPr>
          <p:cNvPr id="6" name="椭圆 5"/>
          <p:cNvSpPr/>
          <p:nvPr/>
        </p:nvSpPr>
        <p:spPr>
          <a:xfrm>
            <a:off x="4863215" y="3145116"/>
            <a:ext cx="401103"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algn="ctr">
              <a:lnSpc>
                <a:spcPct val="120000"/>
              </a:lnSpc>
            </a:pPr>
            <a:r>
              <a:rPr lang="en-US">
                <a:solidFill>
                  <a:schemeClr val="accent1"/>
                </a:solidFill>
                <a:latin typeface="Impact" panose="020B0806030902050204" pitchFamily="34" charset="0"/>
              </a:rPr>
              <a:t>3</a:t>
            </a:r>
            <a:endParaRPr lang="en-US" dirty="0">
              <a:solidFill>
                <a:schemeClr val="accent1"/>
              </a:solidFill>
              <a:latin typeface="Impact" panose="020B0806030902050204" pitchFamily="34" charset="0"/>
            </a:endParaRPr>
          </a:p>
        </p:txBody>
      </p:sp>
      <p:sp>
        <p:nvSpPr>
          <p:cNvPr id="7" name="椭圆 6"/>
          <p:cNvSpPr/>
          <p:nvPr/>
        </p:nvSpPr>
        <p:spPr>
          <a:xfrm>
            <a:off x="8281034" y="3145116"/>
            <a:ext cx="401103"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algn="ctr">
              <a:lnSpc>
                <a:spcPct val="120000"/>
              </a:lnSpc>
            </a:pPr>
            <a:r>
              <a:rPr lang="en-US">
                <a:solidFill>
                  <a:schemeClr val="accent1"/>
                </a:solidFill>
                <a:latin typeface="Impact" panose="020B0806030902050204" pitchFamily="34" charset="0"/>
              </a:rPr>
              <a:t>5</a:t>
            </a:r>
            <a:endParaRPr lang="en-US" dirty="0">
              <a:solidFill>
                <a:schemeClr val="accent1"/>
              </a:solidFill>
              <a:latin typeface="Impact" panose="020B0806030902050204" pitchFamily="34" charset="0"/>
            </a:endParaRPr>
          </a:p>
        </p:txBody>
      </p:sp>
      <p:sp>
        <p:nvSpPr>
          <p:cNvPr id="8" name="椭圆 7"/>
          <p:cNvSpPr/>
          <p:nvPr/>
        </p:nvSpPr>
        <p:spPr>
          <a:xfrm>
            <a:off x="3122684" y="3145117"/>
            <a:ext cx="401103"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algn="ctr">
              <a:lnSpc>
                <a:spcPct val="120000"/>
              </a:lnSpc>
            </a:pPr>
            <a:r>
              <a:rPr lang="en-US">
                <a:solidFill>
                  <a:schemeClr val="accent1"/>
                </a:solidFill>
                <a:latin typeface="Impact" panose="020B0806030902050204" pitchFamily="34" charset="0"/>
              </a:rPr>
              <a:t>2</a:t>
            </a:r>
            <a:endParaRPr lang="en-US" dirty="0">
              <a:solidFill>
                <a:schemeClr val="accent1"/>
              </a:solidFill>
              <a:latin typeface="Impact" panose="020B0806030902050204" pitchFamily="34" charset="0"/>
            </a:endParaRPr>
          </a:p>
        </p:txBody>
      </p:sp>
      <p:sp>
        <p:nvSpPr>
          <p:cNvPr id="9" name="椭圆 8"/>
          <p:cNvSpPr/>
          <p:nvPr/>
        </p:nvSpPr>
        <p:spPr>
          <a:xfrm>
            <a:off x="6548529" y="3145117"/>
            <a:ext cx="401103"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algn="ctr">
              <a:lnSpc>
                <a:spcPct val="120000"/>
              </a:lnSpc>
            </a:pPr>
            <a:r>
              <a:rPr lang="en-US">
                <a:solidFill>
                  <a:schemeClr val="accent1"/>
                </a:solidFill>
                <a:latin typeface="Impact" panose="020B0806030902050204" pitchFamily="34" charset="0"/>
              </a:rPr>
              <a:t>4</a:t>
            </a:r>
            <a:endParaRPr lang="en-US" dirty="0">
              <a:solidFill>
                <a:schemeClr val="accent1"/>
              </a:solidFill>
              <a:latin typeface="Impact" panose="020B0806030902050204" pitchFamily="34" charset="0"/>
            </a:endParaRPr>
          </a:p>
        </p:txBody>
      </p:sp>
      <p:cxnSp>
        <p:nvCxnSpPr>
          <p:cNvPr id="10" name="直接连接符 39"/>
          <p:cNvCxnSpPr>
            <a:stCxn id="5" idx="4"/>
          </p:cNvCxnSpPr>
          <p:nvPr/>
        </p:nvCxnSpPr>
        <p:spPr>
          <a:xfrm>
            <a:off x="1553171" y="3534510"/>
            <a:ext cx="0" cy="799676"/>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40"/>
          <p:cNvCxnSpPr/>
          <p:nvPr/>
        </p:nvCxnSpPr>
        <p:spPr>
          <a:xfrm>
            <a:off x="5091374" y="3534510"/>
            <a:ext cx="0" cy="81845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41"/>
          <p:cNvCxnSpPr>
            <a:stCxn id="7" idx="4"/>
          </p:cNvCxnSpPr>
          <p:nvPr/>
        </p:nvCxnSpPr>
        <p:spPr>
          <a:xfrm>
            <a:off x="8481585" y="3534510"/>
            <a:ext cx="0" cy="805506"/>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44"/>
          <p:cNvCxnSpPr>
            <a:endCxn id="9" idx="0"/>
          </p:cNvCxnSpPr>
          <p:nvPr/>
        </p:nvCxnSpPr>
        <p:spPr>
          <a:xfrm flipH="1">
            <a:off x="6749080" y="2326658"/>
            <a:ext cx="1"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46"/>
          <p:cNvCxnSpPr/>
          <p:nvPr/>
        </p:nvCxnSpPr>
        <p:spPr>
          <a:xfrm flipH="1">
            <a:off x="3318307" y="2326658"/>
            <a:ext cx="1"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30152" y="4309117"/>
            <a:ext cx="2943126" cy="1754326"/>
          </a:xfrm>
          <a:prstGeom prst="rect">
            <a:avLst/>
          </a:prstGeom>
          <a:solidFill>
            <a:schemeClr val="accent1">
              <a:lumMod val="20000"/>
              <a:lumOff val="80000"/>
            </a:schemeClr>
          </a:solidFill>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threePt" dir="t"/>
            </a:scene3d>
            <a:sp3d contourW="12700"/>
          </a:bodyPr>
          <a:lstStyle/>
          <a:p>
            <a:pPr lvl="0"/>
            <a:r>
              <a:rPr lang="zh-CN" altLang="zh-CN" dirty="0"/>
              <a:t>在信息系统可支持情况下，一般用户口令长度</a:t>
            </a:r>
            <a:r>
              <a:rPr lang="en-US" altLang="zh-CN" dirty="0"/>
              <a:t>8</a:t>
            </a:r>
            <a:r>
              <a:rPr lang="zh-CN" altLang="zh-CN" dirty="0"/>
              <a:t>位以上，并由字母、数字混合构成，重要系统管理员口令长度</a:t>
            </a:r>
            <a:r>
              <a:rPr lang="en-US" altLang="zh-CN" dirty="0"/>
              <a:t>12</a:t>
            </a:r>
            <a:r>
              <a:rPr lang="zh-CN" altLang="zh-CN" dirty="0"/>
              <a:t>位以上，并由字母、数字、特殊字符混合构成。</a:t>
            </a:r>
            <a:endParaRPr lang="zh-CN" altLang="zh-CN" dirty="0"/>
          </a:p>
        </p:txBody>
      </p:sp>
      <p:sp>
        <p:nvSpPr>
          <p:cNvPr id="16" name="矩形 15"/>
          <p:cNvSpPr/>
          <p:nvPr/>
        </p:nvSpPr>
        <p:spPr>
          <a:xfrm>
            <a:off x="2335473" y="2253892"/>
            <a:ext cx="1996507" cy="369332"/>
          </a:xfrm>
          <a:prstGeom prst="rect">
            <a:avLst/>
          </a:prstGeom>
          <a:solidFill>
            <a:schemeClr val="accent1">
              <a:lumMod val="20000"/>
              <a:lumOff val="80000"/>
            </a:schemeClr>
          </a:solidFill>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threePt" dir="t"/>
            </a:scene3d>
            <a:sp3d contourW="12700"/>
          </a:bodyPr>
          <a:lstStyle/>
          <a:p>
            <a:r>
              <a:rPr lang="zh-CN" altLang="zh-CN" dirty="0"/>
              <a:t>便于自己记忆。</a:t>
            </a:r>
            <a:endParaRPr lang="zh-CN" altLang="zh-CN" dirty="0"/>
          </a:p>
        </p:txBody>
      </p:sp>
      <p:sp>
        <p:nvSpPr>
          <p:cNvPr id="17" name="矩形 16"/>
          <p:cNvSpPr/>
          <p:nvPr/>
        </p:nvSpPr>
        <p:spPr>
          <a:xfrm>
            <a:off x="5429483" y="1703439"/>
            <a:ext cx="2516063" cy="923330"/>
          </a:xfrm>
          <a:prstGeom prst="rect">
            <a:avLst/>
          </a:prstGeom>
          <a:solidFill>
            <a:schemeClr val="accent1">
              <a:lumMod val="20000"/>
              <a:lumOff val="80000"/>
            </a:schemeClr>
          </a:solidFill>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threePt" dir="t"/>
            </a:scene3d>
            <a:sp3d contourW="12700"/>
          </a:bodyPr>
          <a:lstStyle/>
          <a:p>
            <a:r>
              <a:rPr lang="zh-CN" altLang="zh-CN" dirty="0"/>
              <a:t>避免使用连续的相同数字，或者全是数字或全是字母的字符组。 </a:t>
            </a:r>
            <a:endParaRPr lang="zh-CN" altLang="en-US" dirty="0"/>
          </a:p>
        </p:txBody>
      </p:sp>
      <p:sp>
        <p:nvSpPr>
          <p:cNvPr id="18" name="矩形 17"/>
          <p:cNvSpPr/>
          <p:nvPr/>
        </p:nvSpPr>
        <p:spPr>
          <a:xfrm>
            <a:off x="3856044" y="4328004"/>
            <a:ext cx="2628525" cy="923330"/>
          </a:xfrm>
          <a:prstGeom prst="rect">
            <a:avLst/>
          </a:prstGeom>
          <a:solidFill>
            <a:schemeClr val="accent1">
              <a:lumMod val="20000"/>
              <a:lumOff val="80000"/>
            </a:schemeClr>
          </a:solidFill>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threePt" dir="t"/>
            </a:scene3d>
            <a:sp3d contourW="12700"/>
          </a:bodyPr>
          <a:lstStyle/>
          <a:p>
            <a:r>
              <a:rPr lang="zh-CN" altLang="zh-CN" dirty="0"/>
              <a:t>不使用别人容易利用个人相关信息猜测的信息。</a:t>
            </a:r>
            <a:endParaRPr lang="zh-CN" altLang="zh-CN" dirty="0"/>
          </a:p>
        </p:txBody>
      </p:sp>
      <p:sp>
        <p:nvSpPr>
          <p:cNvPr id="19" name="椭圆 18"/>
          <p:cNvSpPr/>
          <p:nvPr/>
        </p:nvSpPr>
        <p:spPr>
          <a:xfrm>
            <a:off x="10023514" y="3129437"/>
            <a:ext cx="401103"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algn="ctr">
              <a:lnSpc>
                <a:spcPct val="120000"/>
              </a:lnSpc>
            </a:pPr>
            <a:r>
              <a:rPr lang="en-US" dirty="0">
                <a:solidFill>
                  <a:schemeClr val="accent1"/>
                </a:solidFill>
                <a:latin typeface="Impact" panose="020B0806030902050204" pitchFamily="34" charset="0"/>
              </a:rPr>
              <a:t>6</a:t>
            </a:r>
            <a:endParaRPr lang="en-US" dirty="0">
              <a:solidFill>
                <a:schemeClr val="accent1"/>
              </a:solidFill>
              <a:latin typeface="Impact" panose="020B0806030902050204" pitchFamily="34" charset="0"/>
            </a:endParaRPr>
          </a:p>
        </p:txBody>
      </p:sp>
      <p:cxnSp>
        <p:nvCxnSpPr>
          <p:cNvPr id="20" name="直接连接符 45"/>
          <p:cNvCxnSpPr/>
          <p:nvPr/>
        </p:nvCxnSpPr>
        <p:spPr>
          <a:xfrm>
            <a:off x="10189146" y="2326658"/>
            <a:ext cx="0"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132341" y="1701186"/>
            <a:ext cx="2435313" cy="923330"/>
          </a:xfrm>
          <a:prstGeom prst="rect">
            <a:avLst/>
          </a:prstGeom>
          <a:solidFill>
            <a:schemeClr val="accent1">
              <a:lumMod val="20000"/>
              <a:lumOff val="80000"/>
            </a:schemeClr>
          </a:solidFill>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threePt" dir="t"/>
            </a:scene3d>
            <a:sp3d contourW="12700"/>
          </a:bodyPr>
          <a:lstStyle/>
          <a:p>
            <a:r>
              <a:rPr lang="zh-CN" altLang="zh-CN" dirty="0"/>
              <a:t>不同安全等级、不同应用用途的用户应设置不同口令。</a:t>
            </a:r>
            <a:endParaRPr lang="zh-CN" altLang="zh-CN" dirty="0"/>
          </a:p>
        </p:txBody>
      </p:sp>
      <p:sp>
        <p:nvSpPr>
          <p:cNvPr id="22" name="矩形 21"/>
          <p:cNvSpPr/>
          <p:nvPr/>
        </p:nvSpPr>
        <p:spPr>
          <a:xfrm>
            <a:off x="7360598" y="4347571"/>
            <a:ext cx="2241974" cy="923330"/>
          </a:xfrm>
          <a:prstGeom prst="rect">
            <a:avLst/>
          </a:prstGeom>
          <a:solidFill>
            <a:schemeClr val="accent1">
              <a:lumMod val="20000"/>
              <a:lumOff val="80000"/>
            </a:schemeClr>
          </a:solidFill>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threePt" dir="t"/>
            </a:scene3d>
            <a:sp3d contourW="12700"/>
          </a:bodyPr>
          <a:lstStyle/>
          <a:p>
            <a:r>
              <a:rPr lang="zh-CN" altLang="zh-CN" dirty="0"/>
              <a:t>不使用字典中完整单词，避免字典攻击。</a:t>
            </a:r>
            <a:endParaRPr lang="zh-CN" altLang="zh-CN" dirty="0"/>
          </a:p>
        </p:txBody>
      </p:sp>
      <p:sp>
        <p:nvSpPr>
          <p:cNvPr id="23" name="矩形 22"/>
          <p:cNvSpPr/>
          <p:nvPr/>
        </p:nvSpPr>
        <p:spPr>
          <a:xfrm>
            <a:off x="430152" y="1224272"/>
            <a:ext cx="11364587" cy="369332"/>
          </a:xfrm>
          <a:prstGeom prst="rect">
            <a:avLst/>
          </a:prstGeom>
          <a:solidFill>
            <a:schemeClr val="accent2">
              <a:lumMod val="40000"/>
              <a:lumOff val="60000"/>
            </a:schemeClr>
          </a:solidFill>
        </p:spPr>
        <p:txBody>
          <a:bodyPr wrap="square">
            <a:spAutoFit/>
          </a:bodyPr>
          <a:lstStyle/>
          <a:p>
            <a:r>
              <a:rPr lang="zh-CN" altLang="zh-CN" dirty="0"/>
              <a:t>任何个人使用电脑应设置好开机、</a:t>
            </a:r>
            <a:r>
              <a:rPr lang="zh-CN" altLang="zh-CN"/>
              <a:t>屏幕保护，</a:t>
            </a:r>
            <a:r>
              <a:rPr lang="zh-CN" altLang="zh-CN" dirty="0"/>
              <a:t>为各类帐户设置好登录口令，口令设置遵循以下基本原则： </a:t>
            </a:r>
            <a:endParaRPr lang="zh-CN" altLang="en-US" dirty="0"/>
          </a:p>
        </p:txBody>
      </p:sp>
      <p:sp>
        <p:nvSpPr>
          <p:cNvPr id="2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帐号口令安全</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2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矩形 4"/>
          <p:cNvSpPr/>
          <p:nvPr/>
        </p:nvSpPr>
        <p:spPr bwMode="auto">
          <a:xfrm>
            <a:off x="1731925" y="1566546"/>
            <a:ext cx="960107"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zh-CN" altLang="zh-CN" b="1" dirty="0">
                <a:latin typeface="微软雅黑" panose="020B0503020204020204" pitchFamily="34" charset="-122"/>
                <a:ea typeface="微软雅黑" panose="020B0503020204020204" pitchFamily="34" charset="-122"/>
              </a:rPr>
              <a:t>注意口令保密 </a:t>
            </a:r>
            <a:endParaRPr lang="zh-CN" altLang="en-US" b="1" dirty="0">
              <a:latin typeface="微软雅黑" panose="020B0503020204020204" pitchFamily="34" charset="-122"/>
              <a:ea typeface="微软雅黑" panose="020B0503020204020204" pitchFamily="34" charset="-122"/>
            </a:endParaRPr>
          </a:p>
        </p:txBody>
      </p:sp>
      <p:sp>
        <p:nvSpPr>
          <p:cNvPr id="7" name="矩形 6"/>
          <p:cNvSpPr/>
          <p:nvPr/>
        </p:nvSpPr>
        <p:spPr>
          <a:xfrm>
            <a:off x="2915568" y="1650857"/>
            <a:ext cx="7488832" cy="923330"/>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107950" lvl="1">
              <a:spcBef>
                <a:spcPct val="20000"/>
              </a:spcBef>
              <a:buFont typeface="Wingdings" panose="05000000000000000000" pitchFamily="2" charset="2"/>
              <a:buChar char="p"/>
            </a:pPr>
            <a:r>
              <a:rPr lang="zh-CN" altLang="zh-CN" dirty="0">
                <a:latin typeface="华文楷体" panose="02010600040101010101" pitchFamily="2" charset="-122"/>
                <a:ea typeface="华文楷体" panose="02010600040101010101" pitchFamily="2" charset="-122"/>
              </a:rPr>
              <a:t>不得将个人用户口令泄露给他人，也不得打听或猜测他人用户口令。避免将口令记录在他人可能容易获取的地方，例如笔记本、纸条、电子文件等；避免在自动登录过程中以不安全的方式保存口令。 </a:t>
            </a:r>
            <a:endParaRPr lang="en-US" altLang="zh-CN" sz="2400" b="1" dirty="0">
              <a:solidFill>
                <a:srgbClr val="FF0000"/>
              </a:solidFill>
              <a:latin typeface="华文楷体" panose="02010600040101010101" pitchFamily="2" charset="-122"/>
              <a:ea typeface="华文楷体" panose="02010600040101010101" pitchFamily="2" charset="-122"/>
            </a:endParaRPr>
          </a:p>
        </p:txBody>
      </p:sp>
      <p:sp>
        <p:nvSpPr>
          <p:cNvPr id="9" name="矩形 8"/>
          <p:cNvSpPr/>
          <p:nvPr/>
        </p:nvSpPr>
        <p:spPr bwMode="auto">
          <a:xfrm>
            <a:off x="1696964" y="3039807"/>
            <a:ext cx="995068"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zh-CN" altLang="zh-CN" b="1" dirty="0">
                <a:latin typeface="微软雅黑" panose="020B0503020204020204" pitchFamily="34" charset="-122"/>
                <a:ea typeface="微软雅黑" panose="020B0503020204020204" pitchFamily="34" charset="-122"/>
              </a:rPr>
              <a:t>定期修改口令 </a:t>
            </a:r>
            <a:endParaRPr lang="zh-CN" altLang="en-US" b="1" dirty="0">
              <a:latin typeface="微软雅黑" panose="020B0503020204020204" pitchFamily="34" charset="-122"/>
              <a:ea typeface="微软雅黑" panose="020B0503020204020204" pitchFamily="34" charset="-122"/>
            </a:endParaRPr>
          </a:p>
        </p:txBody>
      </p:sp>
      <p:sp>
        <p:nvSpPr>
          <p:cNvPr id="11" name="矩形 10"/>
          <p:cNvSpPr/>
          <p:nvPr/>
        </p:nvSpPr>
        <p:spPr>
          <a:xfrm>
            <a:off x="2963576" y="3193432"/>
            <a:ext cx="7488832"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p"/>
            </a:pPr>
            <a:r>
              <a:rPr lang="zh-CN" altLang="zh-CN" dirty="0">
                <a:latin typeface="华文楷体" panose="02010600040101010101" pitchFamily="2" charset="-122"/>
                <a:ea typeface="华文楷体" panose="02010600040101010101" pitchFamily="2" charset="-122"/>
              </a:rPr>
              <a:t>应用系统普通用户每季度至少修改一次，重要用户根据其他制度要求增加修改频率。修改时避免重复使用旧口令。 </a:t>
            </a:r>
            <a:endParaRPr lang="zh-CN" altLang="en-US" dirty="0">
              <a:latin typeface="华文楷体" panose="02010600040101010101" pitchFamily="2" charset="-122"/>
              <a:ea typeface="华文楷体" panose="02010600040101010101" pitchFamily="2" charset="-122"/>
            </a:endParaRPr>
          </a:p>
        </p:txBody>
      </p:sp>
      <p:sp>
        <p:nvSpPr>
          <p:cNvPr id="13" name="矩形 12"/>
          <p:cNvSpPr/>
          <p:nvPr/>
        </p:nvSpPr>
        <p:spPr>
          <a:xfrm>
            <a:off x="1735657" y="4235960"/>
            <a:ext cx="1017425"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zh-CN" altLang="zh-CN" b="1" dirty="0">
                <a:latin typeface="微软雅黑" panose="020B0503020204020204" pitchFamily="34" charset="-122"/>
                <a:ea typeface="微软雅黑" panose="020B0503020204020204" pitchFamily="34" charset="-122"/>
              </a:rPr>
              <a:t>修改缺省口令 </a:t>
            </a:r>
            <a:endParaRPr lang="zh-CN" altLang="en-US" b="1" dirty="0">
              <a:latin typeface="微软雅黑" panose="020B0503020204020204" pitchFamily="34" charset="-122"/>
              <a:ea typeface="微软雅黑" panose="020B0503020204020204" pitchFamily="34" charset="-122"/>
            </a:endParaRPr>
          </a:p>
        </p:txBody>
      </p:sp>
      <p:sp>
        <p:nvSpPr>
          <p:cNvPr id="15" name="矩形 14"/>
          <p:cNvSpPr/>
          <p:nvPr/>
        </p:nvSpPr>
        <p:spPr>
          <a:xfrm>
            <a:off x="2908161" y="4484389"/>
            <a:ext cx="7584843" cy="538609"/>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a:ln>
                  <a:noFill/>
                </a:ln>
                <a:solidFill>
                  <a:prstClr val="black"/>
                </a:solidFill>
                <a:effectLst/>
                <a:uLnTx/>
                <a:uFillTx/>
                <a:latin typeface="华文楷体" panose="02010600040101010101" pitchFamily="2" charset="-122"/>
                <a:ea typeface="华文楷体" panose="02010600040101010101" pitchFamily="2" charset="-122"/>
              </a:rPr>
              <a:t>新用户生效后应及时登录并修改缺省口令。</a:t>
            </a:r>
            <a:r>
              <a:rPr kumimoji="0" lang="zh-CN" altLang="zh-CN" sz="1800" b="0" i="0" u="none" strike="noStrike" kern="1200" cap="none" spc="0" normalizeH="0" baseline="0" noProof="0">
                <a:ln>
                  <a:noFill/>
                </a:ln>
                <a:solidFill>
                  <a:prstClr val="black"/>
                </a:solidFill>
                <a:effectLst/>
                <a:uLnTx/>
                <a:uFillTx/>
                <a:latin typeface="华文楷体" panose="02010600040101010101" pitchFamily="2" charset="-122"/>
                <a:ea typeface="华文楷体" panose="02010600040101010101" pitchFamily="2" charset="-122"/>
              </a:rPr>
              <a:t> </a:t>
            </a:r>
            <a:endParaRPr kumimoji="0" lang="zh-CN" altLang="en-US" sz="1800" b="0" i="0" u="none" strike="noStrike" kern="1200" cap="none" spc="0" normalizeH="0" baseline="0" noProof="0">
              <a:ln>
                <a:noFill/>
              </a:ln>
              <a:solidFill>
                <a:prstClr val="black"/>
              </a:solidFill>
              <a:effectLst/>
              <a:uLnTx/>
              <a:uFillTx/>
              <a:latin typeface="华文楷体" panose="02010600040101010101" pitchFamily="2" charset="-122"/>
              <a:ea typeface="华文楷体" panose="02010600040101010101" pitchFamily="2" charset="-122"/>
            </a:endParaRPr>
          </a:p>
          <a:p>
            <a:pPr lvl="0"/>
            <a:endParaRPr lang="zh-CN" altLang="zh-CN" sz="1100" dirty="0"/>
          </a:p>
        </p:txBody>
      </p:sp>
      <p:sp>
        <p:nvSpPr>
          <p:cNvPr id="17"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帐号口令安全</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互联网上网安全</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11" name="圆角矩形 8"/>
          <p:cNvSpPr>
            <a:spLocks noChangeArrowheads="1"/>
          </p:cNvSpPr>
          <p:nvPr/>
        </p:nvSpPr>
        <p:spPr bwMode="auto">
          <a:xfrm>
            <a:off x="1186124" y="1722174"/>
            <a:ext cx="9431075" cy="3828199"/>
          </a:xfrm>
          <a:prstGeom prst="roundRect">
            <a:avLst>
              <a:gd name="adj" fmla="val 3926"/>
            </a:avLst>
          </a:prstGeom>
          <a:noFill/>
          <a:ln w="25400">
            <a:solidFill>
              <a:schemeClr val="accent1"/>
            </a:solidFill>
            <a:round/>
          </a:ln>
        </p:spPr>
        <p:txBody>
          <a:bodyPr lIns="68580" tIns="34290" rIns="68580" bIns="34290"/>
          <a:lstStyle>
            <a:lvl1pPr defTabSz="611505">
              <a:defRPr>
                <a:solidFill>
                  <a:schemeClr val="tx1"/>
                </a:solidFill>
                <a:latin typeface="Calibri" panose="020F0502020204030204" pitchFamily="34" charset="0"/>
                <a:ea typeface="宋体" panose="02010600030101010101" pitchFamily="2" charset="-122"/>
              </a:defRPr>
            </a:lvl1pPr>
            <a:lvl2pPr defTabSz="611505">
              <a:defRPr>
                <a:solidFill>
                  <a:schemeClr val="tx1"/>
                </a:solidFill>
                <a:latin typeface="Calibri" panose="020F0502020204030204" pitchFamily="34" charset="0"/>
                <a:ea typeface="宋体" panose="02010600030101010101" pitchFamily="2" charset="-122"/>
              </a:defRPr>
            </a:lvl2pPr>
            <a:lvl3pPr defTabSz="611505">
              <a:defRPr>
                <a:solidFill>
                  <a:schemeClr val="tx1"/>
                </a:solidFill>
                <a:latin typeface="Calibri" panose="020F0502020204030204" pitchFamily="34" charset="0"/>
                <a:ea typeface="宋体" panose="02010600030101010101" pitchFamily="2" charset="-122"/>
              </a:defRPr>
            </a:lvl3pPr>
            <a:lvl4pPr defTabSz="611505">
              <a:defRPr>
                <a:solidFill>
                  <a:schemeClr val="tx1"/>
                </a:solidFill>
                <a:latin typeface="Calibri" panose="020F0502020204030204" pitchFamily="34" charset="0"/>
                <a:ea typeface="宋体" panose="02010600030101010101" pitchFamily="2" charset="-122"/>
              </a:defRPr>
            </a:lvl4pPr>
            <a:lvl5pPr defTabSz="611505">
              <a:defRPr>
                <a:solidFill>
                  <a:schemeClr val="tx1"/>
                </a:solidFill>
                <a:latin typeface="Calibri" panose="020F0502020204030204" pitchFamily="34" charset="0"/>
                <a:ea typeface="宋体" panose="02010600030101010101" pitchFamily="2" charset="-122"/>
              </a:defRPr>
            </a:lvl5pPr>
            <a:lvl6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2" name="Rectangle 11"/>
          <p:cNvSpPr>
            <a:spLocks noChangeArrowheads="1"/>
          </p:cNvSpPr>
          <p:nvPr/>
        </p:nvSpPr>
        <p:spPr bwMode="auto">
          <a:xfrm>
            <a:off x="1574800" y="2219854"/>
            <a:ext cx="9042399" cy="3348171"/>
          </a:xfrm>
          <a:prstGeom prst="rect">
            <a:avLst/>
          </a:prstGeom>
          <a:noFill/>
          <a:ln>
            <a:noFill/>
          </a:ln>
        </p:spPr>
        <p:txBody>
          <a:bodyPr wrap="square" lIns="54431" tIns="27215" rIns="54431" bIns="27215">
            <a:spAutoFit/>
          </a:bodyPr>
          <a:lstStyle/>
          <a:p>
            <a:pPr>
              <a:lnSpc>
                <a:spcPct val="150000"/>
              </a:lnSpc>
            </a:pPr>
            <a:r>
              <a:rPr lang="zh-CN" altLang="zh-CN" sz="2400" dirty="0">
                <a:latin typeface="华文楷体" panose="02010600040101010101" pitchFamily="2" charset="-122"/>
                <a:ea typeface="华文楷体" panose="02010600040101010101" pitchFamily="2" charset="-122"/>
              </a:rPr>
              <a:t>互联网是一个开放的网络环境，上网时可能受到恶意网站或者黑客的攻击，导致系统感染病毒、系统被破坏、数据泄露等安全事件发生。上网过程中应遵守国家法律法规，不得利用公司网络制作、复制、查阅、传播违反国家法律法规的有害信息。 </a:t>
            </a:r>
            <a:endParaRPr lang="en-US" altLang="zh-CN" sz="2400" dirty="0">
              <a:latin typeface="华文楷体" panose="02010600040101010101" pitchFamily="2" charset="-122"/>
              <a:ea typeface="华文楷体" panose="02010600040101010101" pitchFamily="2" charset="-122"/>
            </a:endParaRPr>
          </a:p>
          <a:p>
            <a:pPr marL="342900" lvl="0" indent="-342900">
              <a:lnSpc>
                <a:spcPct val="150000"/>
              </a:lnSpc>
              <a:buFont typeface="+mj-lt"/>
              <a:buAutoNum type="arabicPeriod"/>
            </a:pPr>
            <a:endParaRPr lang="en-US" altLang="zh-CN" sz="2400" dirty="0"/>
          </a:p>
          <a:p>
            <a:pPr lvl="0">
              <a:lnSpc>
                <a:spcPct val="150000"/>
              </a:lnSpc>
            </a:pPr>
            <a:endParaRPr lang="zh-CN" altLang="zh-CN" sz="2400" dirty="0"/>
          </a:p>
        </p:txBody>
      </p:sp>
      <p:grpSp>
        <p:nvGrpSpPr>
          <p:cNvPr id="13" name="组合 9"/>
          <p:cNvGrpSpPr/>
          <p:nvPr/>
        </p:nvGrpSpPr>
        <p:grpSpPr>
          <a:xfrm>
            <a:off x="1640780" y="1302457"/>
            <a:ext cx="3538240" cy="769011"/>
            <a:chOff x="2262319" y="809238"/>
            <a:chExt cx="1930119" cy="608493"/>
          </a:xfrm>
          <a:solidFill>
            <a:srgbClr val="0070C0"/>
          </a:solidFill>
        </p:grpSpPr>
        <p:sp>
          <p:nvSpPr>
            <p:cNvPr id="14" name="圆角矩形 15"/>
            <p:cNvSpPr/>
            <p:nvPr/>
          </p:nvSpPr>
          <p:spPr bwMode="auto">
            <a:xfrm>
              <a:off x="2332469" y="809238"/>
              <a:ext cx="1859969" cy="608493"/>
            </a:xfrm>
            <a:prstGeom prst="roundRect">
              <a:avLst>
                <a:gd name="adj" fmla="val 50000"/>
              </a:avLst>
            </a:prstGeom>
            <a:solidFill>
              <a:schemeClr val="accent1"/>
            </a:solidFill>
            <a:ln w="19050" cap="flat" cmpd="sng" algn="ctr">
              <a:noFill/>
              <a:prstDash val="solid"/>
              <a:round/>
              <a:headEnd type="none" w="med" len="med"/>
              <a:tailEnd type="none" w="med" len="med"/>
            </a:ln>
            <a:effectLst/>
          </p:spPr>
          <p:txBody>
            <a:bodyPr lIns="108816" tIns="54408" rIns="108816" bIns="54408"/>
            <a:lstStyle/>
            <a:p>
              <a:pPr algn="ctr" defTabSz="815975" fontAlgn="auto"/>
              <a:endParaRPr lang="zh-CN" altLang="en-US" sz="28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2262319" y="837569"/>
              <a:ext cx="1930119" cy="493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sz="2800" b="1">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gn="ctr"/>
              <a:r>
                <a:rPr lang="zh-CN" altLang="en-US" sz="2800" b="1">
                  <a:solidFill>
                    <a:schemeClr val="bg1"/>
                  </a:solidFill>
                  <a:latin typeface="黑体" panose="02010609060101010101" pitchFamily="49" charset="-122"/>
                  <a:ea typeface="黑体" panose="02010609060101010101" pitchFamily="49" charset="-122"/>
                  <a:cs typeface="黑体" panose="02010609060101010101" pitchFamily="49" charset="-122"/>
                </a:rPr>
                <a:t>上网</a:t>
              </a:r>
              <a:r>
                <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rPr>
                <a:t>守法</a:t>
              </a:r>
              <a:endPar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gn="ctr"/>
              <a:endParaRPr lang="zh-CN" altLang="en-US" sz="2800" b="1" noProof="1">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gr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10" name="圆角矩形 8"/>
          <p:cNvSpPr>
            <a:spLocks noChangeArrowheads="1"/>
          </p:cNvSpPr>
          <p:nvPr/>
        </p:nvSpPr>
        <p:spPr bwMode="auto">
          <a:xfrm>
            <a:off x="1137357" y="1384152"/>
            <a:ext cx="10524067" cy="4759226"/>
          </a:xfrm>
          <a:prstGeom prst="roundRect">
            <a:avLst>
              <a:gd name="adj" fmla="val 3926"/>
            </a:avLst>
          </a:prstGeom>
          <a:noFill/>
          <a:ln w="25400">
            <a:solidFill>
              <a:schemeClr val="accent1"/>
            </a:solidFill>
            <a:round/>
          </a:ln>
        </p:spPr>
        <p:txBody>
          <a:bodyPr lIns="68580" tIns="34290" rIns="68580" bIns="34290"/>
          <a:lstStyle>
            <a:lvl1pPr defTabSz="611505">
              <a:defRPr>
                <a:solidFill>
                  <a:schemeClr val="tx1"/>
                </a:solidFill>
                <a:latin typeface="Calibri" panose="020F0502020204030204" pitchFamily="34" charset="0"/>
                <a:ea typeface="宋体" panose="02010600030101010101" pitchFamily="2" charset="-122"/>
              </a:defRPr>
            </a:lvl1pPr>
            <a:lvl2pPr defTabSz="611505">
              <a:defRPr>
                <a:solidFill>
                  <a:schemeClr val="tx1"/>
                </a:solidFill>
                <a:latin typeface="Calibri" panose="020F0502020204030204" pitchFamily="34" charset="0"/>
                <a:ea typeface="宋体" panose="02010600030101010101" pitchFamily="2" charset="-122"/>
              </a:defRPr>
            </a:lvl2pPr>
            <a:lvl3pPr defTabSz="611505">
              <a:defRPr>
                <a:solidFill>
                  <a:schemeClr val="tx1"/>
                </a:solidFill>
                <a:latin typeface="Calibri" panose="020F0502020204030204" pitchFamily="34" charset="0"/>
                <a:ea typeface="宋体" panose="02010600030101010101" pitchFamily="2" charset="-122"/>
              </a:defRPr>
            </a:lvl3pPr>
            <a:lvl4pPr defTabSz="611505">
              <a:defRPr>
                <a:solidFill>
                  <a:schemeClr val="tx1"/>
                </a:solidFill>
                <a:latin typeface="Calibri" panose="020F0502020204030204" pitchFamily="34" charset="0"/>
                <a:ea typeface="宋体" panose="02010600030101010101" pitchFamily="2" charset="-122"/>
              </a:defRPr>
            </a:lvl4pPr>
            <a:lvl5pPr defTabSz="611505">
              <a:defRPr>
                <a:solidFill>
                  <a:schemeClr val="tx1"/>
                </a:solidFill>
                <a:latin typeface="Calibri" panose="020F0502020204030204" pitchFamily="34" charset="0"/>
                <a:ea typeface="宋体" panose="02010600030101010101" pitchFamily="2" charset="-122"/>
              </a:defRPr>
            </a:lvl5pPr>
            <a:lvl6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 name="Rectangle 11"/>
          <p:cNvSpPr>
            <a:spLocks noChangeArrowheads="1"/>
          </p:cNvSpPr>
          <p:nvPr/>
        </p:nvSpPr>
        <p:spPr bwMode="auto">
          <a:xfrm>
            <a:off x="1701783" y="1912154"/>
            <a:ext cx="9952954" cy="4015148"/>
          </a:xfrm>
          <a:prstGeom prst="rect">
            <a:avLst/>
          </a:prstGeom>
          <a:noFill/>
          <a:ln>
            <a:noFill/>
          </a:ln>
        </p:spPr>
        <p:txBody>
          <a:bodyPr wrap="square" lIns="54431" tIns="27215" rIns="54431" bIns="27215">
            <a:spAutoFit/>
          </a:bodyPr>
          <a:lstStyle/>
          <a:p>
            <a:pPr lvl="0">
              <a:lnSpc>
                <a:spcPct val="120000"/>
              </a:lnSpc>
            </a:pPr>
            <a:r>
              <a:rPr lang="zh-CN" altLang="zh-CN" sz="2400" dirty="0">
                <a:latin typeface="华文楷体" panose="02010600040101010101" pitchFamily="2" charset="-122"/>
                <a:ea typeface="华文楷体" panose="02010600040101010101" pitchFamily="2" charset="-122"/>
              </a:rPr>
              <a:t>不得利用公司上网资源下载与工作无关的文件。要养成良好的上网安全操作习惯：</a:t>
            </a:r>
            <a:endParaRPr lang="zh-CN" altLang="zh-CN" sz="2400" dirty="0">
              <a:latin typeface="华文楷体" panose="02010600040101010101" pitchFamily="2" charset="-122"/>
              <a:ea typeface="华文楷体" panose="02010600040101010101" pitchFamily="2" charset="-122"/>
            </a:endParaRPr>
          </a:p>
          <a:p>
            <a:pPr lvl="0">
              <a:lnSpc>
                <a:spcPct val="120000"/>
              </a:lnSpc>
            </a:pP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上网前确认已开启防病毒软件和安全防护软件的实时监控功能。</a:t>
            </a:r>
            <a:endParaRPr lang="zh-CN" altLang="zh-CN" sz="2400" dirty="0">
              <a:latin typeface="华文楷体" panose="02010600040101010101" pitchFamily="2" charset="-122"/>
              <a:ea typeface="华文楷体" panose="02010600040101010101" pitchFamily="2" charset="-122"/>
            </a:endParaRPr>
          </a:p>
          <a:p>
            <a:pPr lvl="0">
              <a:lnSpc>
                <a:spcPct val="120000"/>
              </a:lnSpc>
            </a:pPr>
            <a:r>
              <a:rPr lang="zh-CN" altLang="en-US"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不访问与工作无关的网站，特别是游戏、淫秽、反动等类型的网站。</a:t>
            </a:r>
            <a:endParaRPr lang="zh-CN" altLang="zh-CN" sz="2400" dirty="0">
              <a:latin typeface="华文楷体" panose="02010600040101010101" pitchFamily="2" charset="-122"/>
              <a:ea typeface="华文楷体" panose="02010600040101010101" pitchFamily="2" charset="-122"/>
            </a:endParaRPr>
          </a:p>
          <a:p>
            <a:pPr lvl="0">
              <a:lnSpc>
                <a:spcPct val="120000"/>
              </a:lnSpc>
            </a:pPr>
            <a:r>
              <a:rPr lang="zh-CN" altLang="en-US"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安全软件提示发现病毒或恶意程序停止访问该网站。</a:t>
            </a:r>
            <a:endParaRPr lang="zh-CN" altLang="zh-CN" sz="2400" dirty="0">
              <a:latin typeface="华文楷体" panose="02010600040101010101" pitchFamily="2" charset="-122"/>
              <a:ea typeface="华文楷体" panose="02010600040101010101" pitchFamily="2" charset="-122"/>
            </a:endParaRPr>
          </a:p>
          <a:p>
            <a:pPr lvl="0">
              <a:lnSpc>
                <a:spcPct val="120000"/>
              </a:lnSpc>
            </a:pPr>
            <a:r>
              <a:rPr lang="zh-CN" altLang="en-US"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不要</a:t>
            </a:r>
            <a:r>
              <a:rPr lang="zh-CN" altLang="zh-CN" sz="2400">
                <a:latin typeface="华文楷体" panose="02010600040101010101" pitchFamily="2" charset="-122"/>
                <a:ea typeface="华文楷体" panose="02010600040101010101" pitchFamily="2" charset="-122"/>
              </a:rPr>
              <a:t>轻易点击</a:t>
            </a:r>
            <a:r>
              <a:rPr lang="zh-CN" altLang="en-US" sz="2400">
                <a:latin typeface="华文楷体" panose="02010600040101010101" pitchFamily="2" charset="-122"/>
                <a:ea typeface="华文楷体" panose="02010600040101010101" pitchFamily="2" charset="-122"/>
              </a:rPr>
              <a:t>陌生人</a:t>
            </a:r>
            <a:r>
              <a:rPr lang="zh-CN" altLang="zh-CN" sz="2400">
                <a:latin typeface="华文楷体" panose="02010600040101010101" pitchFamily="2" charset="-122"/>
                <a:ea typeface="华文楷体" panose="02010600040101010101" pitchFamily="2" charset="-122"/>
              </a:rPr>
              <a:t>通过</a:t>
            </a:r>
            <a:r>
              <a:rPr lang="en-US" altLang="zh-CN" sz="2400" dirty="0">
                <a:latin typeface="华文楷体" panose="02010600040101010101" pitchFamily="2" charset="-122"/>
                <a:ea typeface="华文楷体" panose="02010600040101010101" pitchFamily="2" charset="-122"/>
              </a:rPr>
              <a:t>QQ</a:t>
            </a:r>
            <a:r>
              <a:rPr lang="zh-CN" altLang="zh-CN" sz="2400" dirty="0">
                <a:latin typeface="华文楷体" panose="02010600040101010101" pitchFamily="2" charset="-122"/>
                <a:ea typeface="华文楷体" panose="02010600040101010101" pitchFamily="2" charset="-122"/>
              </a:rPr>
              <a:t>、微信、邮件等传过来的网址。</a:t>
            </a:r>
            <a:endParaRPr lang="zh-CN" altLang="zh-CN" sz="2400" dirty="0">
              <a:latin typeface="华文楷体" panose="02010600040101010101" pitchFamily="2" charset="-122"/>
              <a:ea typeface="华文楷体" panose="02010600040101010101" pitchFamily="2" charset="-122"/>
            </a:endParaRPr>
          </a:p>
          <a:p>
            <a:pPr>
              <a:lnSpc>
                <a:spcPct val="120000"/>
              </a:lnSpc>
            </a:pPr>
            <a:r>
              <a:rPr lang="zh-CN" altLang="en-US"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5</a:t>
            </a:r>
            <a:r>
              <a:rPr lang="zh-CN" altLang="en-US"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上网过程中被自动提示安装软件或修改配置时，除非能确认为实际需要外，一般都选择</a:t>
            </a:r>
            <a:r>
              <a:rPr lang="en-US" altLang="zh-CN"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否</a:t>
            </a:r>
            <a:r>
              <a:rPr lang="en-US" altLang="zh-CN"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 </a:t>
            </a:r>
            <a:endParaRPr lang="en-US" altLang="zh-CN" sz="2400" dirty="0">
              <a:latin typeface="华文楷体" panose="02010600040101010101" pitchFamily="2" charset="-122"/>
              <a:ea typeface="华文楷体" panose="02010600040101010101" pitchFamily="2" charset="-122"/>
            </a:endParaRPr>
          </a:p>
          <a:p>
            <a:pPr lvl="0">
              <a:lnSpc>
                <a:spcPct val="120000"/>
              </a:lnSpc>
            </a:pPr>
            <a:endParaRPr lang="zh-CN" altLang="zh-CN" sz="2400" dirty="0"/>
          </a:p>
        </p:txBody>
      </p:sp>
      <p:grpSp>
        <p:nvGrpSpPr>
          <p:cNvPr id="12" name="组合 9"/>
          <p:cNvGrpSpPr/>
          <p:nvPr/>
        </p:nvGrpSpPr>
        <p:grpSpPr>
          <a:xfrm>
            <a:off x="1701783" y="964435"/>
            <a:ext cx="3538240" cy="769011"/>
            <a:chOff x="2322199" y="809238"/>
            <a:chExt cx="1930119" cy="608493"/>
          </a:xfrm>
          <a:solidFill>
            <a:srgbClr val="0070C0"/>
          </a:solidFill>
        </p:grpSpPr>
        <p:sp>
          <p:nvSpPr>
            <p:cNvPr id="13" name="圆角矩形 15"/>
            <p:cNvSpPr/>
            <p:nvPr/>
          </p:nvSpPr>
          <p:spPr bwMode="auto">
            <a:xfrm>
              <a:off x="2332469" y="809238"/>
              <a:ext cx="1859969" cy="608493"/>
            </a:xfrm>
            <a:prstGeom prst="roundRect">
              <a:avLst>
                <a:gd name="adj" fmla="val 50000"/>
              </a:avLst>
            </a:prstGeom>
            <a:solidFill>
              <a:schemeClr val="accent1"/>
            </a:solidFill>
            <a:ln w="19050" cap="flat" cmpd="sng" algn="ctr">
              <a:noFill/>
              <a:prstDash val="solid"/>
              <a:round/>
              <a:headEnd type="none" w="med" len="med"/>
              <a:tailEnd type="none" w="med" len="med"/>
            </a:ln>
            <a:effectLst/>
          </p:spPr>
          <p:txBody>
            <a:bodyPr lIns="108816" tIns="54408" rIns="108816" bIns="54408"/>
            <a:lstStyle/>
            <a:p>
              <a:pPr algn="ctr" defTabSz="815975" fontAlgn="auto"/>
              <a:endParaRPr lang="zh-CN" altLang="en-US" sz="28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2322199" y="855415"/>
              <a:ext cx="1930119" cy="493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gn="ctr"/>
              <a:r>
                <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rPr>
                <a:t>工作相关</a:t>
              </a:r>
              <a:endPar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gn="ctr"/>
              <a:endParaRPr lang="zh-CN" altLang="en-US" sz="2800" b="1" noProof="1">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grpSp>
      <p:sp>
        <p:nvSpPr>
          <p:cNvPr id="4"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互联网上网安全</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5"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9" name="TextBox 1"/>
          <p:cNvSpPr txBox="1"/>
          <p:nvPr/>
        </p:nvSpPr>
        <p:spPr>
          <a:xfrm>
            <a:off x="7240149" y="1978111"/>
            <a:ext cx="4320480" cy="3108543"/>
          </a:xfrm>
          <a:prstGeom prst="rect">
            <a:avLst/>
          </a:prstGeom>
          <a:noFill/>
        </p:spPr>
        <p:txBody>
          <a:bodyPr wrap="square" rtlCol="0">
            <a:spAutoFit/>
          </a:bodyPr>
          <a:lstStyle/>
          <a:p>
            <a:r>
              <a:rPr lang="zh-CN" altLang="en-US" sz="2800" b="1" dirty="0">
                <a:solidFill>
                  <a:schemeClr val="tx1"/>
                </a:solidFill>
              </a:rPr>
              <a:t>信息安全</a:t>
            </a:r>
            <a:r>
              <a:rPr lang="en-US" altLang="zh-CN" sz="2400" dirty="0">
                <a:solidFill>
                  <a:schemeClr val="tx1"/>
                </a:solidFill>
              </a:rPr>
              <a:t>——</a:t>
            </a:r>
            <a:r>
              <a:rPr lang="zh-CN" altLang="en-US" sz="2400" dirty="0">
                <a:solidFill>
                  <a:schemeClr val="tx1"/>
                </a:solidFill>
                <a:latin typeface="华文楷体" panose="02010600040101010101" pitchFamily="2" charset="-122"/>
                <a:ea typeface="华文楷体" panose="02010600040101010101" pitchFamily="2" charset="-122"/>
              </a:rPr>
              <a:t>采取技术与管理措施保护信息资产，使之不因偶然或者恶意侵犯而遭受破坏、更改及泄露，保证信息系统能够连续、可靠、正常地运行，使安全事件对业务造成的影响减到最小，确保组织业务运行的连续性。</a:t>
            </a:r>
            <a:endParaRPr lang="zh-CN" altLang="en-US" dirty="0">
              <a:solidFill>
                <a:schemeClr val="tx1"/>
              </a:solidFill>
              <a:latin typeface="华文楷体" panose="02010600040101010101" pitchFamily="2" charset="-122"/>
              <a:ea typeface="华文楷体" panose="02010600040101010101" pitchFamily="2" charset="-122"/>
            </a:endParaRPr>
          </a:p>
        </p:txBody>
      </p:sp>
      <p:pic>
        <p:nvPicPr>
          <p:cNvPr id="11" name="Picture 2" descr="https://timgsa.baidu.com/timg?image&amp;quality=80&amp;size=b9999_10000&amp;sec=1560159406826&amp;di=e5779f632c752c2a5f6d0c976be92c2c&amp;imgtype=0&amp;src=http%3A%2F%2Fs14.sinaimg.cn%2Fmw690%2F006hdYfRgy6WTyAYhUFdd%2669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371" y="1761247"/>
            <a:ext cx="5804757" cy="3542273"/>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什么是信息安全</a:t>
            </a:r>
            <a:endParaRPr lang="zh-CN" altLang="en-US" sz="3600" b="1">
              <a:latin typeface="华文楷体" panose="02010600040101010101" pitchFamily="2" charset="-122"/>
              <a:ea typeface="华文楷体" panose="02010600040101010101" pitchFamily="2" charset="-122"/>
            </a:endParaRPr>
          </a:p>
        </p:txBody>
      </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6" name="圆角矩形 8"/>
          <p:cNvSpPr>
            <a:spLocks noChangeArrowheads="1"/>
          </p:cNvSpPr>
          <p:nvPr/>
        </p:nvSpPr>
        <p:spPr bwMode="auto">
          <a:xfrm>
            <a:off x="1093612" y="1705548"/>
            <a:ext cx="10524067" cy="3961741"/>
          </a:xfrm>
          <a:prstGeom prst="roundRect">
            <a:avLst>
              <a:gd name="adj" fmla="val 3926"/>
            </a:avLst>
          </a:prstGeom>
          <a:noFill/>
          <a:ln w="25400">
            <a:solidFill>
              <a:schemeClr val="accent1"/>
            </a:solidFill>
            <a:round/>
          </a:ln>
        </p:spPr>
        <p:txBody>
          <a:bodyPr lIns="68580" tIns="34290" rIns="68580" bIns="34290"/>
          <a:lstStyle>
            <a:lvl1pPr defTabSz="611505">
              <a:defRPr>
                <a:solidFill>
                  <a:schemeClr val="tx1"/>
                </a:solidFill>
                <a:latin typeface="Calibri" panose="020F0502020204030204" pitchFamily="34" charset="0"/>
                <a:ea typeface="宋体" panose="02010600030101010101" pitchFamily="2" charset="-122"/>
              </a:defRPr>
            </a:lvl1pPr>
            <a:lvl2pPr defTabSz="611505">
              <a:defRPr>
                <a:solidFill>
                  <a:schemeClr val="tx1"/>
                </a:solidFill>
                <a:latin typeface="Calibri" panose="020F0502020204030204" pitchFamily="34" charset="0"/>
                <a:ea typeface="宋体" panose="02010600030101010101" pitchFamily="2" charset="-122"/>
              </a:defRPr>
            </a:lvl2pPr>
            <a:lvl3pPr defTabSz="611505">
              <a:defRPr>
                <a:solidFill>
                  <a:schemeClr val="tx1"/>
                </a:solidFill>
                <a:latin typeface="Calibri" panose="020F0502020204030204" pitchFamily="34" charset="0"/>
                <a:ea typeface="宋体" panose="02010600030101010101" pitchFamily="2" charset="-122"/>
              </a:defRPr>
            </a:lvl3pPr>
            <a:lvl4pPr defTabSz="611505">
              <a:defRPr>
                <a:solidFill>
                  <a:schemeClr val="tx1"/>
                </a:solidFill>
                <a:latin typeface="Calibri" panose="020F0502020204030204" pitchFamily="34" charset="0"/>
                <a:ea typeface="宋体" panose="02010600030101010101" pitchFamily="2" charset="-122"/>
              </a:defRPr>
            </a:lvl4pPr>
            <a:lvl5pPr defTabSz="611505">
              <a:defRPr>
                <a:solidFill>
                  <a:schemeClr val="tx1"/>
                </a:solidFill>
                <a:latin typeface="Calibri" panose="020F0502020204030204" pitchFamily="34" charset="0"/>
                <a:ea typeface="宋体" panose="02010600030101010101" pitchFamily="2" charset="-122"/>
              </a:defRPr>
            </a:lvl5pPr>
            <a:lvl6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 name="Rectangle 11"/>
          <p:cNvSpPr>
            <a:spLocks noChangeArrowheads="1"/>
          </p:cNvSpPr>
          <p:nvPr/>
        </p:nvSpPr>
        <p:spPr bwMode="auto">
          <a:xfrm>
            <a:off x="1713827" y="2850146"/>
            <a:ext cx="9657984" cy="1664185"/>
          </a:xfrm>
          <a:prstGeom prst="rect">
            <a:avLst/>
          </a:prstGeom>
          <a:noFill/>
          <a:ln>
            <a:noFill/>
          </a:ln>
        </p:spPr>
        <p:txBody>
          <a:bodyPr wrap="square" lIns="54431" tIns="27215" rIns="54431" bIns="27215">
            <a:spAutoFit/>
          </a:bodyPr>
          <a:lstStyle/>
          <a:p>
            <a:pPr lvl="0">
              <a:lnSpc>
                <a:spcPct val="150000"/>
              </a:lnSpc>
            </a:pPr>
            <a:r>
              <a:rPr lang="zh-CN" altLang="zh-CN" sz="2400" dirty="0">
                <a:latin typeface="华文楷体" panose="02010600040101010101" pitchFamily="2" charset="-122"/>
                <a:ea typeface="华文楷体" panose="02010600040101010101" pitchFamily="2" charset="-122"/>
              </a:rPr>
              <a:t>上网注册帐户时，用户名密码不要与公司内部用户名密码相同或有关联。除非必要，一般不提供真实姓名和联系方式，不将公司邮箱提供作为联系邮箱</a:t>
            </a:r>
            <a:r>
              <a:rPr lang="zh-CN" altLang="zh-CN" sz="2400">
                <a:latin typeface="华文楷体" panose="02010600040101010101" pitchFamily="2" charset="-122"/>
                <a:ea typeface="华文楷体" panose="02010600040101010101" pitchFamily="2" charset="-122"/>
              </a:rPr>
              <a:t>。 </a:t>
            </a:r>
            <a:endParaRPr lang="en-US" altLang="zh-CN" sz="2400">
              <a:latin typeface="华文楷体" panose="02010600040101010101" pitchFamily="2" charset="-122"/>
              <a:ea typeface="华文楷体" panose="02010600040101010101" pitchFamily="2" charset="-122"/>
            </a:endParaRPr>
          </a:p>
        </p:txBody>
      </p:sp>
      <p:grpSp>
        <p:nvGrpSpPr>
          <p:cNvPr id="8" name="组合 9"/>
          <p:cNvGrpSpPr/>
          <p:nvPr/>
        </p:nvGrpSpPr>
        <p:grpSpPr>
          <a:xfrm>
            <a:off x="1658038" y="1285831"/>
            <a:ext cx="3538240" cy="769011"/>
            <a:chOff x="2322199" y="809238"/>
            <a:chExt cx="1930119" cy="608493"/>
          </a:xfrm>
          <a:solidFill>
            <a:srgbClr val="0070C0"/>
          </a:solidFill>
        </p:grpSpPr>
        <p:sp>
          <p:nvSpPr>
            <p:cNvPr id="9" name="圆角矩形 15"/>
            <p:cNvSpPr/>
            <p:nvPr/>
          </p:nvSpPr>
          <p:spPr bwMode="auto">
            <a:xfrm>
              <a:off x="2332469" y="809238"/>
              <a:ext cx="1859969" cy="608493"/>
            </a:xfrm>
            <a:prstGeom prst="roundRect">
              <a:avLst>
                <a:gd name="adj" fmla="val 50000"/>
              </a:avLst>
            </a:prstGeom>
            <a:solidFill>
              <a:schemeClr val="accent1"/>
            </a:solidFill>
            <a:ln w="19050" cap="flat" cmpd="sng" algn="ctr">
              <a:noFill/>
              <a:prstDash val="solid"/>
              <a:round/>
              <a:headEnd type="none" w="med" len="med"/>
              <a:tailEnd type="none" w="med" len="med"/>
            </a:ln>
            <a:effectLst/>
          </p:spPr>
          <p:txBody>
            <a:bodyPr lIns="108816" tIns="54408" rIns="108816" bIns="54408"/>
            <a:lstStyle/>
            <a:p>
              <a:pPr algn="ctr" defTabSz="815975" fontAlgn="auto"/>
              <a:endParaRPr lang="zh-CN" altLang="en-US" sz="28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2322199" y="855415"/>
              <a:ext cx="1930119" cy="493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gn="ctr"/>
              <a:r>
                <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rPr>
                <a:t>密码不关联</a:t>
              </a:r>
              <a:endPar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gn="ctr"/>
              <a:endParaRPr lang="zh-CN" altLang="en-US" sz="2800" b="1" noProof="1">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grpSp>
      <p:sp>
        <p:nvSpPr>
          <p:cNvPr id="4"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互联网上网安全</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5"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6" name="圆角矩形 8"/>
          <p:cNvSpPr>
            <a:spLocks noChangeArrowheads="1"/>
          </p:cNvSpPr>
          <p:nvPr/>
        </p:nvSpPr>
        <p:spPr bwMode="auto">
          <a:xfrm>
            <a:off x="1118550" y="1550561"/>
            <a:ext cx="10524067" cy="3961741"/>
          </a:xfrm>
          <a:prstGeom prst="roundRect">
            <a:avLst>
              <a:gd name="adj" fmla="val 3926"/>
            </a:avLst>
          </a:prstGeom>
          <a:noFill/>
          <a:ln w="25400">
            <a:solidFill>
              <a:schemeClr val="accent1"/>
            </a:solidFill>
            <a:round/>
          </a:ln>
        </p:spPr>
        <p:txBody>
          <a:bodyPr lIns="68580" tIns="34290" rIns="68580" bIns="34290"/>
          <a:lstStyle>
            <a:lvl1pPr defTabSz="611505">
              <a:defRPr>
                <a:solidFill>
                  <a:schemeClr val="tx1"/>
                </a:solidFill>
                <a:latin typeface="Calibri" panose="020F0502020204030204" pitchFamily="34" charset="0"/>
                <a:ea typeface="宋体" panose="02010600030101010101" pitchFamily="2" charset="-122"/>
              </a:defRPr>
            </a:lvl1pPr>
            <a:lvl2pPr defTabSz="611505">
              <a:defRPr>
                <a:solidFill>
                  <a:schemeClr val="tx1"/>
                </a:solidFill>
                <a:latin typeface="Calibri" panose="020F0502020204030204" pitchFamily="34" charset="0"/>
                <a:ea typeface="宋体" panose="02010600030101010101" pitchFamily="2" charset="-122"/>
              </a:defRPr>
            </a:lvl2pPr>
            <a:lvl3pPr defTabSz="611505">
              <a:defRPr>
                <a:solidFill>
                  <a:schemeClr val="tx1"/>
                </a:solidFill>
                <a:latin typeface="Calibri" panose="020F0502020204030204" pitchFamily="34" charset="0"/>
                <a:ea typeface="宋体" panose="02010600030101010101" pitchFamily="2" charset="-122"/>
              </a:defRPr>
            </a:lvl3pPr>
            <a:lvl4pPr defTabSz="611505">
              <a:defRPr>
                <a:solidFill>
                  <a:schemeClr val="tx1"/>
                </a:solidFill>
                <a:latin typeface="Calibri" panose="020F0502020204030204" pitchFamily="34" charset="0"/>
                <a:ea typeface="宋体" panose="02010600030101010101" pitchFamily="2" charset="-122"/>
              </a:defRPr>
            </a:lvl4pPr>
            <a:lvl5pPr defTabSz="611505">
              <a:defRPr>
                <a:solidFill>
                  <a:schemeClr val="tx1"/>
                </a:solidFill>
                <a:latin typeface="Calibri" panose="020F0502020204030204" pitchFamily="34" charset="0"/>
                <a:ea typeface="宋体" panose="02010600030101010101" pitchFamily="2" charset="-122"/>
              </a:defRPr>
            </a:lvl5pPr>
            <a:lvl6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61150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 name="Rectangle 11"/>
          <p:cNvSpPr>
            <a:spLocks noChangeArrowheads="1"/>
          </p:cNvSpPr>
          <p:nvPr/>
        </p:nvSpPr>
        <p:spPr bwMode="auto">
          <a:xfrm>
            <a:off x="1701803" y="2387591"/>
            <a:ext cx="9400290" cy="1686177"/>
          </a:xfrm>
          <a:prstGeom prst="rect">
            <a:avLst/>
          </a:prstGeom>
          <a:noFill/>
          <a:ln>
            <a:noFill/>
          </a:ln>
        </p:spPr>
        <p:txBody>
          <a:bodyPr wrap="square" lIns="54431" tIns="27215" rIns="54431" bIns="27215">
            <a:spAutoFit/>
          </a:bodyPr>
          <a:lstStyle/>
          <a:p>
            <a:pPr lvl="0">
              <a:lnSpc>
                <a:spcPct val="150000"/>
              </a:lnSpc>
            </a:pPr>
            <a:r>
              <a:rPr lang="zh-CN" altLang="zh-CN" sz="2400">
                <a:latin typeface="华文楷体" panose="02010600040101010101" pitchFamily="2" charset="-122"/>
                <a:ea typeface="华文楷体" panose="02010600040101010101" pitchFamily="2" charset="-122"/>
              </a:rPr>
              <a:t>避免在</a:t>
            </a:r>
            <a:r>
              <a:rPr lang="zh-CN" altLang="en-US" sz="2400">
                <a:latin typeface="华文楷体" panose="02010600040101010101" pitchFamily="2" charset="-122"/>
                <a:ea typeface="华文楷体" panose="02010600040101010101" pitchFamily="2" charset="-122"/>
              </a:rPr>
              <a:t>打印店、</a:t>
            </a:r>
            <a:r>
              <a:rPr lang="zh-CN" altLang="zh-CN" sz="2400">
                <a:latin typeface="华文楷体" panose="02010600040101010101" pitchFamily="2" charset="-122"/>
                <a:ea typeface="华文楷体" panose="02010600040101010101" pitchFamily="2" charset="-122"/>
              </a:rPr>
              <a:t>网吧</a:t>
            </a:r>
            <a:r>
              <a:rPr lang="zh-CN" altLang="zh-CN" sz="2400" dirty="0">
                <a:latin typeface="华文楷体" panose="02010600040101010101" pitchFamily="2" charset="-122"/>
                <a:ea typeface="华文楷体" panose="02010600040101010101" pitchFamily="2" charset="-122"/>
              </a:rPr>
              <a:t>等公用上网电脑</a:t>
            </a:r>
            <a:r>
              <a:rPr lang="zh-CN" altLang="zh-CN" sz="2400">
                <a:latin typeface="华文楷体" panose="02010600040101010101" pitchFamily="2" charset="-122"/>
                <a:ea typeface="华文楷体" panose="02010600040101010101" pitchFamily="2" charset="-122"/>
              </a:rPr>
              <a:t>登录公司内部系统</a:t>
            </a:r>
            <a:r>
              <a:rPr lang="zh-CN" altLang="en-US" sz="2400">
                <a:latin typeface="华文楷体" panose="02010600040101010101" pitchFamily="2" charset="-122"/>
                <a:ea typeface="华文楷体" panose="02010600040101010101" pitchFamily="2" charset="-122"/>
              </a:rPr>
              <a:t>或打印敏感文件</a:t>
            </a:r>
            <a:r>
              <a:rPr lang="zh-CN" altLang="zh-CN" sz="240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如不可避免时，则注意不使用</a:t>
            </a:r>
            <a:r>
              <a:rPr lang="en-US" altLang="zh-CN"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记住密码</a:t>
            </a:r>
            <a:r>
              <a:rPr lang="en-US" altLang="zh-CN" sz="2400" dirty="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功能，使用完后正常</a:t>
            </a:r>
            <a:r>
              <a:rPr lang="zh-CN" altLang="zh-CN" sz="2400">
                <a:latin typeface="华文楷体" panose="02010600040101010101" pitchFamily="2" charset="-122"/>
                <a:ea typeface="华文楷体" panose="02010600040101010101" pitchFamily="2" charset="-122"/>
              </a:rPr>
              <a:t>退出用户</a:t>
            </a:r>
            <a:r>
              <a:rPr lang="zh-CN" altLang="en-US" sz="2400">
                <a:latin typeface="华文楷体" panose="02010600040101010101" pitchFamily="2" charset="-122"/>
                <a:ea typeface="华文楷体" panose="02010600040101010101" pitchFamily="2" charset="-122"/>
              </a:rPr>
              <a:t>、彻底删除敏感文件</a:t>
            </a:r>
            <a:r>
              <a:rPr lang="zh-CN" altLang="zh-CN" sz="2400">
                <a:latin typeface="华文楷体" panose="02010600040101010101" pitchFamily="2" charset="-122"/>
                <a:ea typeface="华文楷体" panose="02010600040101010101" pitchFamily="2" charset="-122"/>
              </a:rPr>
              <a:t>，</a:t>
            </a:r>
            <a:r>
              <a:rPr lang="zh-CN" altLang="zh-CN" sz="2400" dirty="0">
                <a:latin typeface="华文楷体" panose="02010600040101010101" pitchFamily="2" charset="-122"/>
                <a:ea typeface="华文楷体" panose="02010600040101010101" pitchFamily="2" charset="-122"/>
              </a:rPr>
              <a:t>并及时在公司电脑上修改用户口令。 </a:t>
            </a:r>
            <a:endParaRPr lang="zh-CN" altLang="zh-CN" sz="2400" dirty="0">
              <a:latin typeface="华文楷体" panose="02010600040101010101" pitchFamily="2" charset="-122"/>
              <a:ea typeface="华文楷体" panose="02010600040101010101" pitchFamily="2" charset="-122"/>
            </a:endParaRPr>
          </a:p>
        </p:txBody>
      </p:sp>
      <p:grpSp>
        <p:nvGrpSpPr>
          <p:cNvPr id="8" name="组合 9"/>
          <p:cNvGrpSpPr/>
          <p:nvPr/>
        </p:nvGrpSpPr>
        <p:grpSpPr>
          <a:xfrm>
            <a:off x="1682976" y="1130844"/>
            <a:ext cx="3538240" cy="769011"/>
            <a:chOff x="2322199" y="809238"/>
            <a:chExt cx="1930119" cy="608493"/>
          </a:xfrm>
          <a:solidFill>
            <a:srgbClr val="0070C0"/>
          </a:solidFill>
        </p:grpSpPr>
        <p:sp>
          <p:nvSpPr>
            <p:cNvPr id="9" name="圆角矩形 15"/>
            <p:cNvSpPr/>
            <p:nvPr/>
          </p:nvSpPr>
          <p:spPr bwMode="auto">
            <a:xfrm>
              <a:off x="2332469" y="809238"/>
              <a:ext cx="1859969" cy="608493"/>
            </a:xfrm>
            <a:prstGeom prst="roundRect">
              <a:avLst>
                <a:gd name="adj" fmla="val 50000"/>
              </a:avLst>
            </a:prstGeom>
            <a:solidFill>
              <a:schemeClr val="accent1"/>
            </a:solidFill>
            <a:ln w="19050" cap="flat" cmpd="sng" algn="ctr">
              <a:noFill/>
              <a:prstDash val="solid"/>
              <a:round/>
              <a:headEnd type="none" w="med" len="med"/>
              <a:tailEnd type="none" w="med" len="med"/>
            </a:ln>
            <a:effectLst/>
          </p:spPr>
          <p:txBody>
            <a:bodyPr lIns="108816" tIns="54408" rIns="108816" bIns="54408"/>
            <a:lstStyle/>
            <a:p>
              <a:pPr algn="ctr" defTabSz="815975" fontAlgn="auto"/>
              <a:endParaRPr lang="zh-CN" altLang="en-US" sz="28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2322199" y="855415"/>
              <a:ext cx="1930119" cy="493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gn="ctr"/>
              <a:r>
                <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rPr>
                <a:t>安全登录</a:t>
              </a:r>
              <a:endPar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pPr algn="ctr"/>
              <a:endParaRPr lang="zh-CN" altLang="en-US" sz="2800" b="1" noProof="1">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grpSp>
      <p:sp>
        <p:nvSpPr>
          <p:cNvPr id="4"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互联网上网安全</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5"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内部网络使用安全</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6"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
        <p:nvSpPr>
          <p:cNvPr id="43" name="同心圆 2"/>
          <p:cNvSpPr/>
          <p:nvPr/>
        </p:nvSpPr>
        <p:spPr>
          <a:xfrm>
            <a:off x="4698447" y="3938209"/>
            <a:ext cx="1529496" cy="1529494"/>
          </a:xfrm>
          <a:prstGeom prst="donut">
            <a:avLst>
              <a:gd name="adj" fmla="val 1704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同心圆 3"/>
          <p:cNvSpPr/>
          <p:nvPr/>
        </p:nvSpPr>
        <p:spPr>
          <a:xfrm>
            <a:off x="5638064" y="2938640"/>
            <a:ext cx="1529496" cy="1529494"/>
          </a:xfrm>
          <a:prstGeom prst="donut">
            <a:avLst>
              <a:gd name="adj" fmla="val 10679"/>
            </a:avLst>
          </a:prstGeom>
          <a:solidFill>
            <a:srgbClr val="0A4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同心圆 4"/>
          <p:cNvSpPr/>
          <p:nvPr/>
        </p:nvSpPr>
        <p:spPr>
          <a:xfrm>
            <a:off x="6577683" y="1939071"/>
            <a:ext cx="1529496" cy="1529494"/>
          </a:xfrm>
          <a:prstGeom prst="donut">
            <a:avLst>
              <a:gd name="adj" fmla="val 1704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同心圆 5"/>
          <p:cNvSpPr/>
          <p:nvPr/>
        </p:nvSpPr>
        <p:spPr>
          <a:xfrm>
            <a:off x="7517302" y="939501"/>
            <a:ext cx="1529496" cy="1529494"/>
          </a:xfrm>
          <a:prstGeom prst="donut">
            <a:avLst>
              <a:gd name="adj" fmla="val 11163"/>
            </a:avLst>
          </a:prstGeom>
          <a:solidFill>
            <a:srgbClr val="0A4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7" name="直接连接符 46"/>
          <p:cNvCxnSpPr/>
          <p:nvPr/>
        </p:nvCxnSpPr>
        <p:spPr>
          <a:xfrm flipH="1">
            <a:off x="6729660" y="1259180"/>
            <a:ext cx="1016148" cy="0"/>
          </a:xfrm>
          <a:prstGeom prst="line">
            <a:avLst/>
          </a:prstGeom>
          <a:ln w="12700">
            <a:solidFill>
              <a:srgbClr val="0A4A92"/>
            </a:solidFill>
            <a:tailEnd type="oval"/>
          </a:ln>
        </p:spPr>
        <p:style>
          <a:lnRef idx="1">
            <a:schemeClr val="accent1"/>
          </a:lnRef>
          <a:fillRef idx="0">
            <a:schemeClr val="accent1"/>
          </a:fillRef>
          <a:effectRef idx="0">
            <a:schemeClr val="accent1"/>
          </a:effectRef>
          <a:fontRef idx="minor">
            <a:schemeClr val="tx1"/>
          </a:fontRef>
        </p:style>
      </p:cxnSp>
      <p:sp>
        <p:nvSpPr>
          <p:cNvPr id="48" name="TextBox 15"/>
          <p:cNvSpPr txBox="1"/>
          <p:nvPr/>
        </p:nvSpPr>
        <p:spPr>
          <a:xfrm>
            <a:off x="3662442" y="1068775"/>
            <a:ext cx="2364429" cy="931024"/>
          </a:xfrm>
          <a:prstGeom prst="rect">
            <a:avLst/>
          </a:prstGeom>
          <a:noFill/>
        </p:spPr>
        <p:txBody>
          <a:bodyPr wrap="square" lIns="0" tIns="0" rIns="0" bIns="0" rtlCol="0">
            <a:spAutoFit/>
          </a:bodyPr>
          <a:lstStyle/>
          <a:p>
            <a:pPr>
              <a:lnSpc>
                <a:spcPct val="150000"/>
              </a:lnSpc>
            </a:pPr>
            <a:r>
              <a:rPr lang="zh-CN" altLang="zh-CN" sz="1400" b="1" dirty="0">
                <a:solidFill>
                  <a:srgbClr val="0A4A92"/>
                </a:solidFill>
                <a:latin typeface="Arial" panose="020B0604020202020204" pitchFamily="34" charset="0"/>
                <a:ea typeface="微软雅黑" panose="020B0503020204020204" pitchFamily="34" charset="-122"/>
                <a:cs typeface="+mn-ea"/>
              </a:rPr>
              <a:t>不得私自更改个人所用电脑的</a:t>
            </a:r>
            <a:r>
              <a:rPr lang="en-US" altLang="zh-CN" sz="1400" b="1" dirty="0">
                <a:solidFill>
                  <a:srgbClr val="0A4A92"/>
                </a:solidFill>
                <a:latin typeface="Arial" panose="020B0604020202020204" pitchFamily="34" charset="0"/>
                <a:ea typeface="微软雅黑" panose="020B0503020204020204" pitchFamily="34" charset="-122"/>
                <a:cs typeface="+mn-ea"/>
              </a:rPr>
              <a:t>IP</a:t>
            </a:r>
            <a:r>
              <a:rPr lang="zh-CN" altLang="zh-CN" sz="1400" b="1" dirty="0">
                <a:solidFill>
                  <a:srgbClr val="0A4A92"/>
                </a:solidFill>
                <a:latin typeface="Arial" panose="020B0604020202020204" pitchFamily="34" charset="0"/>
                <a:ea typeface="微软雅黑" panose="020B0503020204020204" pitchFamily="34" charset="-122"/>
                <a:cs typeface="+mn-ea"/>
              </a:rPr>
              <a:t>地址、系统服务、网络协议、通信端口限制等网络参数</a:t>
            </a:r>
            <a:endParaRPr lang="en-US" altLang="zh-CN" sz="14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Box 18"/>
          <p:cNvSpPr txBox="1"/>
          <p:nvPr/>
        </p:nvSpPr>
        <p:spPr>
          <a:xfrm>
            <a:off x="6050418" y="928942"/>
            <a:ext cx="755335" cy="707886"/>
          </a:xfrm>
          <a:prstGeom prst="rect">
            <a:avLst/>
          </a:prstGeom>
          <a:noFill/>
        </p:spPr>
        <p:txBody>
          <a:bodyPr wrap="none" rtlCol="0">
            <a:spAutoFit/>
          </a:bodyPr>
          <a:lstStyle/>
          <a:p>
            <a:r>
              <a:rPr lang="en-US" altLang="zh-CN"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0" name="直接连接符 49"/>
          <p:cNvCxnSpPr/>
          <p:nvPr/>
        </p:nvCxnSpPr>
        <p:spPr>
          <a:xfrm flipH="1">
            <a:off x="8036680" y="2703426"/>
            <a:ext cx="1016148" cy="0"/>
          </a:xfrm>
          <a:prstGeom prst="line">
            <a:avLst/>
          </a:prstGeom>
          <a:ln w="12700">
            <a:solidFill>
              <a:schemeClr val="tx2"/>
            </a:solidFill>
            <a:headEnd type="oval"/>
          </a:ln>
        </p:spPr>
        <p:style>
          <a:lnRef idx="1">
            <a:schemeClr val="accent1"/>
          </a:lnRef>
          <a:fillRef idx="0">
            <a:schemeClr val="accent1"/>
          </a:fillRef>
          <a:effectRef idx="0">
            <a:schemeClr val="accent1"/>
          </a:effectRef>
          <a:fontRef idx="minor">
            <a:schemeClr val="tx1"/>
          </a:fontRef>
        </p:style>
      </p:cxnSp>
      <p:sp>
        <p:nvSpPr>
          <p:cNvPr id="51" name="TextBox 21"/>
          <p:cNvSpPr txBox="1"/>
          <p:nvPr/>
        </p:nvSpPr>
        <p:spPr>
          <a:xfrm>
            <a:off x="9161498" y="2372726"/>
            <a:ext cx="755335" cy="707886"/>
          </a:xfrm>
          <a:prstGeom prst="rect">
            <a:avLst/>
          </a:prstGeom>
          <a:noFill/>
        </p:spPr>
        <p:txBody>
          <a:bodyPr wrap="none" rtlCol="0">
            <a:spAutoFit/>
          </a:bodyPr>
          <a:lstStyle/>
          <a:p>
            <a:r>
              <a:rPr lang="en-US" altLang="zh-CN"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Box 22"/>
          <p:cNvSpPr txBox="1"/>
          <p:nvPr/>
        </p:nvSpPr>
        <p:spPr>
          <a:xfrm>
            <a:off x="10035192" y="2261157"/>
            <a:ext cx="2156807" cy="931024"/>
          </a:xfrm>
          <a:prstGeom prst="rect">
            <a:avLst/>
          </a:prstGeom>
          <a:noFill/>
        </p:spPr>
        <p:txBody>
          <a:bodyPr wrap="square" lIns="0" tIns="0" rIns="0" bIns="0" rtlCol="0">
            <a:spAutoFit/>
          </a:bodyPr>
          <a:lstStyle/>
          <a:p>
            <a:pPr>
              <a:lnSpc>
                <a:spcPct val="150000"/>
              </a:lnSpc>
            </a:pPr>
            <a:r>
              <a:rPr lang="zh-CN" altLang="zh-CN" sz="1400" b="1" dirty="0">
                <a:solidFill>
                  <a:srgbClr val="0A4A92"/>
                </a:solidFill>
                <a:latin typeface="Arial" panose="020B0604020202020204" pitchFamily="34" charset="0"/>
                <a:ea typeface="微软雅黑" panose="020B0503020204020204" pitchFamily="34" charset="-122"/>
                <a:cs typeface="+mn-ea"/>
              </a:rPr>
              <a:t>不得在公司内部系统上私自建立远程</a:t>
            </a:r>
            <a:r>
              <a:rPr lang="zh-CN" altLang="zh-CN" sz="1400" b="1">
                <a:solidFill>
                  <a:srgbClr val="0A4A92"/>
                </a:solidFill>
                <a:latin typeface="Arial" panose="020B0604020202020204" pitchFamily="34" charset="0"/>
                <a:ea typeface="微软雅黑" panose="020B0503020204020204" pitchFamily="34" charset="-122"/>
                <a:cs typeface="+mn-ea"/>
              </a:rPr>
              <a:t>控制服务</a:t>
            </a:r>
            <a:endParaRPr lang="en-US" altLang="zh-CN" sz="1400" b="1">
              <a:solidFill>
                <a:srgbClr val="0A4A92"/>
              </a:solidFill>
              <a:latin typeface="Arial" panose="020B0604020202020204" pitchFamily="34" charset="0"/>
              <a:ea typeface="微软雅黑" panose="020B0503020204020204" pitchFamily="34" charset="-122"/>
              <a:cs typeface="+mn-ea"/>
            </a:endParaRPr>
          </a:p>
          <a:p>
            <a:pPr>
              <a:lnSpc>
                <a:spcPct val="150000"/>
              </a:lnSpc>
            </a:pPr>
            <a:r>
              <a:rPr lang="zh-CN" altLang="zh-CN" sz="1400" b="1">
                <a:solidFill>
                  <a:srgbClr val="0A4A92"/>
                </a:solidFill>
                <a:latin typeface="Arial" panose="020B0604020202020204" pitchFamily="34" charset="0"/>
                <a:ea typeface="微软雅黑" panose="020B0503020204020204" pitchFamily="34" charset="-122"/>
                <a:cs typeface="+mn-ea"/>
              </a:rPr>
              <a:t>（如</a:t>
            </a:r>
            <a:r>
              <a:rPr lang="en-US" altLang="zh-CN" sz="1400" b="1">
                <a:solidFill>
                  <a:srgbClr val="0A4A92"/>
                </a:solidFill>
                <a:latin typeface="Arial" panose="020B0604020202020204" pitchFamily="34" charset="0"/>
                <a:ea typeface="微软雅黑" panose="020B0503020204020204" pitchFamily="34" charset="-122"/>
                <a:cs typeface="+mn-ea"/>
              </a:rPr>
              <a:t>Teamviewer</a:t>
            </a:r>
            <a:r>
              <a:rPr lang="zh-CN" altLang="en-US" sz="1400" b="1">
                <a:solidFill>
                  <a:srgbClr val="0A4A92"/>
                </a:solidFill>
                <a:latin typeface="Arial" panose="020B0604020202020204" pitchFamily="34" charset="0"/>
                <a:ea typeface="微软雅黑" panose="020B0503020204020204" pitchFamily="34" charset="-122"/>
                <a:cs typeface="+mn-ea"/>
              </a:rPr>
              <a:t>、向日葵</a:t>
            </a:r>
            <a:r>
              <a:rPr lang="zh-CN" altLang="zh-CN" sz="1400" b="1">
                <a:solidFill>
                  <a:srgbClr val="0A4A92"/>
                </a:solidFill>
                <a:latin typeface="Arial" panose="020B0604020202020204" pitchFamily="34" charset="0"/>
                <a:ea typeface="微软雅黑" panose="020B0503020204020204" pitchFamily="34" charset="-122"/>
                <a:cs typeface="+mn-ea"/>
              </a:rPr>
              <a:t>）</a:t>
            </a:r>
            <a:endParaRPr lang="en-US" altLang="zh-CN" sz="14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3" name="直接连接符 52"/>
          <p:cNvCxnSpPr/>
          <p:nvPr/>
        </p:nvCxnSpPr>
        <p:spPr>
          <a:xfrm flipH="1">
            <a:off x="4853854" y="3243222"/>
            <a:ext cx="1016148" cy="0"/>
          </a:xfrm>
          <a:prstGeom prst="line">
            <a:avLst/>
          </a:prstGeom>
          <a:ln w="12700">
            <a:solidFill>
              <a:srgbClr val="0A4A92"/>
            </a:solidFill>
            <a:tailEnd type="oval"/>
          </a:ln>
        </p:spPr>
        <p:style>
          <a:lnRef idx="1">
            <a:schemeClr val="accent1"/>
          </a:lnRef>
          <a:fillRef idx="0">
            <a:schemeClr val="accent1"/>
          </a:fillRef>
          <a:effectRef idx="0">
            <a:schemeClr val="accent1"/>
          </a:effectRef>
          <a:fontRef idx="minor">
            <a:schemeClr val="tx1"/>
          </a:fontRef>
        </p:style>
      </p:cxnSp>
      <p:sp>
        <p:nvSpPr>
          <p:cNvPr id="54" name="TextBox 26"/>
          <p:cNvSpPr txBox="1"/>
          <p:nvPr/>
        </p:nvSpPr>
        <p:spPr>
          <a:xfrm>
            <a:off x="1791199" y="2836368"/>
            <a:ext cx="2364429" cy="931024"/>
          </a:xfrm>
          <a:prstGeom prst="rect">
            <a:avLst/>
          </a:prstGeom>
          <a:noFill/>
        </p:spPr>
        <p:txBody>
          <a:bodyPr wrap="square" lIns="0" tIns="0" rIns="0" bIns="0" rtlCol="0">
            <a:spAutoFit/>
          </a:bodyPr>
          <a:lstStyle/>
          <a:p>
            <a:pPr>
              <a:lnSpc>
                <a:spcPct val="150000"/>
              </a:lnSpc>
            </a:pPr>
            <a:r>
              <a:rPr lang="zh-CN" altLang="zh-CN" sz="1400" b="1" dirty="0">
                <a:solidFill>
                  <a:srgbClr val="0A4A92"/>
                </a:solidFill>
                <a:latin typeface="Arial" panose="020B0604020202020204" pitchFamily="34" charset="0"/>
                <a:ea typeface="微软雅黑" panose="020B0503020204020204" pitchFamily="34" charset="-122"/>
                <a:cs typeface="+mn-ea"/>
              </a:rPr>
              <a:t>不得私自更改到网络设备的连接，需要变动时应提出申请，由网络管理员负责更改</a:t>
            </a:r>
            <a:endParaRPr lang="en-US" altLang="zh-CN" sz="14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27"/>
          <p:cNvSpPr txBox="1"/>
          <p:nvPr/>
        </p:nvSpPr>
        <p:spPr>
          <a:xfrm>
            <a:off x="4181504" y="2908913"/>
            <a:ext cx="755335" cy="707886"/>
          </a:xfrm>
          <a:prstGeom prst="rect">
            <a:avLst/>
          </a:prstGeom>
          <a:noFill/>
        </p:spPr>
        <p:txBody>
          <a:bodyPr wrap="none" rtlCol="0">
            <a:spAutoFit/>
          </a:bodyPr>
          <a:lstStyle/>
          <a:p>
            <a:r>
              <a:rPr lang="en-US" altLang="zh-CN"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6" name="直接连接符 55"/>
          <p:cNvCxnSpPr/>
          <p:nvPr/>
        </p:nvCxnSpPr>
        <p:spPr>
          <a:xfrm flipH="1">
            <a:off x="6155927" y="4702945"/>
            <a:ext cx="1016148" cy="0"/>
          </a:xfrm>
          <a:prstGeom prst="line">
            <a:avLst/>
          </a:prstGeom>
          <a:ln w="12700">
            <a:solidFill>
              <a:schemeClr val="tx2"/>
            </a:solidFill>
            <a:headEnd type="oval"/>
          </a:ln>
        </p:spPr>
        <p:style>
          <a:lnRef idx="1">
            <a:schemeClr val="accent1"/>
          </a:lnRef>
          <a:fillRef idx="0">
            <a:schemeClr val="accent1"/>
          </a:fillRef>
          <a:effectRef idx="0">
            <a:schemeClr val="accent1"/>
          </a:effectRef>
          <a:fontRef idx="minor">
            <a:schemeClr val="tx1"/>
          </a:fontRef>
        </p:style>
      </p:cxnSp>
      <p:sp>
        <p:nvSpPr>
          <p:cNvPr id="57" name="TextBox 30"/>
          <p:cNvSpPr txBox="1"/>
          <p:nvPr/>
        </p:nvSpPr>
        <p:spPr>
          <a:xfrm>
            <a:off x="7343803" y="4370352"/>
            <a:ext cx="755335" cy="707886"/>
          </a:xfrm>
          <a:prstGeom prst="rect">
            <a:avLst/>
          </a:prstGeom>
          <a:noFill/>
        </p:spPr>
        <p:txBody>
          <a:bodyPr wrap="none" rtlCol="0">
            <a:spAutoFit/>
          </a:bodyPr>
          <a:lstStyle/>
          <a:p>
            <a:r>
              <a:rPr lang="en-US" altLang="zh-CN"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31"/>
          <p:cNvSpPr txBox="1"/>
          <p:nvPr/>
        </p:nvSpPr>
        <p:spPr>
          <a:xfrm>
            <a:off x="8270866" y="4468134"/>
            <a:ext cx="2250390" cy="1577355"/>
          </a:xfrm>
          <a:prstGeom prst="rect">
            <a:avLst/>
          </a:prstGeom>
          <a:noFill/>
        </p:spPr>
        <p:txBody>
          <a:bodyPr wrap="square" lIns="0" tIns="0" rIns="0" bIns="0" rtlCol="0">
            <a:spAutoFit/>
          </a:bodyPr>
          <a:lstStyle/>
          <a:p>
            <a:pPr>
              <a:lnSpc>
                <a:spcPct val="150000"/>
              </a:lnSpc>
            </a:pPr>
            <a:r>
              <a:rPr lang="zh-CN" altLang="zh-CN" sz="1400" b="1" dirty="0">
                <a:solidFill>
                  <a:srgbClr val="0A4A92"/>
                </a:solidFill>
                <a:latin typeface="Arial" panose="020B0604020202020204" pitchFamily="34" charset="0"/>
                <a:ea typeface="微软雅黑" panose="020B0503020204020204" pitchFamily="34" charset="-122"/>
                <a:cs typeface="+mn-ea"/>
              </a:rPr>
              <a:t>严禁私自让外来人员电脑接入公司网络。如因工作需要，须经审批后在网络管理人员指导下接入可供外来人员使用的网络区域</a:t>
            </a:r>
            <a:endParaRPr lang="en-US" altLang="zh-CN" sz="14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Box 36"/>
          <p:cNvSpPr txBox="1"/>
          <p:nvPr/>
        </p:nvSpPr>
        <p:spPr>
          <a:xfrm>
            <a:off x="7939270" y="1364161"/>
            <a:ext cx="692237" cy="1015365"/>
          </a:xfrm>
          <a:prstGeom prst="rect">
            <a:avLst/>
          </a:prstGeom>
          <a:noFill/>
        </p:spPr>
        <p:txBody>
          <a:bodyPr wrap="square" lIns="0" tIns="0" rIns="0" bIns="0" rtlCol="0">
            <a:spAutoFit/>
          </a:bodyPr>
          <a:lstStyle/>
          <a:p>
            <a:pPr algn="ctr"/>
            <a:r>
              <a:rPr lang="zh-CN" altLang="zh-CN" sz="2200" b="1" dirty="0">
                <a:solidFill>
                  <a:srgbClr val="0A4A92"/>
                </a:solidFill>
                <a:latin typeface="Arial" panose="020B0604020202020204" pitchFamily="34" charset="0"/>
                <a:ea typeface="微软雅黑" panose="020B0503020204020204" pitchFamily="34" charset="-122"/>
                <a:cs typeface="+mn-ea"/>
                <a:sym typeface="+mn-ea"/>
              </a:rPr>
              <a:t>网络参数</a:t>
            </a:r>
            <a:endParaRPr lang="en-US" altLang="zh-CN" sz="22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zh-CN" altLang="en-US" sz="22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38"/>
          <p:cNvSpPr txBox="1"/>
          <p:nvPr/>
        </p:nvSpPr>
        <p:spPr>
          <a:xfrm>
            <a:off x="6999652" y="2363733"/>
            <a:ext cx="692237" cy="676910"/>
          </a:xfrm>
          <a:prstGeom prst="rect">
            <a:avLst/>
          </a:prstGeom>
          <a:noFill/>
        </p:spPr>
        <p:txBody>
          <a:bodyPr wrap="square" lIns="0" tIns="0" rIns="0" bIns="0" rtlCol="0">
            <a:spAutoFit/>
          </a:bodyPr>
          <a:lstStyle/>
          <a:p>
            <a:pPr algn="ctr"/>
            <a:r>
              <a:rPr lang="zh-CN" altLang="zh-CN" sz="22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远程服务</a:t>
            </a:r>
            <a:endParaRPr lang="zh-CN" altLang="zh-CN" sz="22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Box 37"/>
          <p:cNvSpPr txBox="1"/>
          <p:nvPr/>
        </p:nvSpPr>
        <p:spPr>
          <a:xfrm>
            <a:off x="6060032" y="3363303"/>
            <a:ext cx="692237" cy="676910"/>
          </a:xfrm>
          <a:prstGeom prst="rect">
            <a:avLst/>
          </a:prstGeom>
          <a:noFill/>
        </p:spPr>
        <p:txBody>
          <a:bodyPr wrap="square" lIns="0" tIns="0" rIns="0" bIns="0" rtlCol="0">
            <a:spAutoFit/>
          </a:bodyPr>
          <a:lstStyle/>
          <a:p>
            <a:pPr algn="ctr"/>
            <a:r>
              <a:rPr lang="zh-CN" altLang="en-US" sz="22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rPr>
              <a:t>连接安全</a:t>
            </a:r>
            <a:endParaRPr lang="zh-CN" altLang="en-US" sz="22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TextBox 39"/>
          <p:cNvSpPr txBox="1"/>
          <p:nvPr/>
        </p:nvSpPr>
        <p:spPr>
          <a:xfrm>
            <a:off x="5120415" y="4362872"/>
            <a:ext cx="692237" cy="676910"/>
          </a:xfrm>
          <a:prstGeom prst="rect">
            <a:avLst/>
          </a:prstGeom>
          <a:noFill/>
        </p:spPr>
        <p:txBody>
          <a:bodyPr wrap="square" lIns="0" tIns="0" rIns="0" bIns="0" rtlCol="0">
            <a:spAutoFit/>
          </a:bodyPr>
          <a:lstStyle/>
          <a:p>
            <a:pPr algn="ctr"/>
            <a:r>
              <a:rPr lang="zh-CN" altLang="en-US" sz="22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区域安全</a:t>
            </a:r>
            <a:endParaRPr lang="zh-CN" altLang="en-US" sz="22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同心圆 33"/>
          <p:cNvSpPr/>
          <p:nvPr/>
        </p:nvSpPr>
        <p:spPr>
          <a:xfrm>
            <a:off x="3694916" y="4963381"/>
            <a:ext cx="1529496" cy="1529494"/>
          </a:xfrm>
          <a:prstGeom prst="donut">
            <a:avLst>
              <a:gd name="adj" fmla="val 10679"/>
            </a:avLst>
          </a:prstGeom>
          <a:solidFill>
            <a:srgbClr val="0A4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TextBox 37"/>
          <p:cNvSpPr txBox="1"/>
          <p:nvPr/>
        </p:nvSpPr>
        <p:spPr>
          <a:xfrm>
            <a:off x="4116884" y="5388044"/>
            <a:ext cx="692237" cy="676910"/>
          </a:xfrm>
          <a:prstGeom prst="rect">
            <a:avLst/>
          </a:prstGeom>
          <a:noFill/>
        </p:spPr>
        <p:txBody>
          <a:bodyPr wrap="square" lIns="0" tIns="0" rIns="0" bIns="0" rtlCol="0">
            <a:spAutoFit/>
          </a:bodyPr>
          <a:lstStyle/>
          <a:p>
            <a:pPr algn="ctr"/>
            <a:r>
              <a:rPr lang="en-US" altLang="zh-CN" sz="22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rPr>
              <a:t>WIFI</a:t>
            </a:r>
            <a:r>
              <a:rPr lang="zh-CN" altLang="en-US" sz="22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rPr>
              <a:t>安全</a:t>
            </a:r>
            <a:endParaRPr lang="zh-CN" altLang="en-US" sz="22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5" name="直接连接符 64"/>
          <p:cNvCxnSpPr/>
          <p:nvPr/>
        </p:nvCxnSpPr>
        <p:spPr>
          <a:xfrm flipH="1">
            <a:off x="2546631" y="5673002"/>
            <a:ext cx="1016148" cy="0"/>
          </a:xfrm>
          <a:prstGeom prst="line">
            <a:avLst/>
          </a:prstGeom>
          <a:ln w="12700">
            <a:solidFill>
              <a:srgbClr val="0A4A92"/>
            </a:solidFill>
            <a:tailEnd type="oval"/>
          </a:ln>
        </p:spPr>
        <p:style>
          <a:lnRef idx="1">
            <a:schemeClr val="accent1"/>
          </a:lnRef>
          <a:fillRef idx="0">
            <a:schemeClr val="accent1"/>
          </a:fillRef>
          <a:effectRef idx="0">
            <a:schemeClr val="accent1"/>
          </a:effectRef>
          <a:fontRef idx="minor">
            <a:schemeClr val="tx1"/>
          </a:fontRef>
        </p:style>
      </p:cxnSp>
      <p:sp>
        <p:nvSpPr>
          <p:cNvPr id="66" name="TextBox 27"/>
          <p:cNvSpPr txBox="1"/>
          <p:nvPr/>
        </p:nvSpPr>
        <p:spPr>
          <a:xfrm>
            <a:off x="1874281" y="5338693"/>
            <a:ext cx="755335" cy="707886"/>
          </a:xfrm>
          <a:prstGeom prst="rect">
            <a:avLst/>
          </a:prstGeom>
          <a:noFill/>
        </p:spPr>
        <p:txBody>
          <a:bodyPr wrap="none" rtlCol="0">
            <a:spAutoFit/>
          </a:bodyPr>
          <a:lstStyle/>
          <a:p>
            <a:r>
              <a:rPr lang="en-US" altLang="zh-CN"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rPr>
              <a:t>05</a:t>
            </a:r>
            <a:endParaRPr lang="zh-CN" altLang="en-US" sz="4000" b="1" dirty="0">
              <a:solidFill>
                <a:schemeClr val="tx2">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TextBox 31"/>
          <p:cNvSpPr txBox="1"/>
          <p:nvPr/>
        </p:nvSpPr>
        <p:spPr>
          <a:xfrm>
            <a:off x="1088532" y="4838941"/>
            <a:ext cx="2250390" cy="607859"/>
          </a:xfrm>
          <a:prstGeom prst="rect">
            <a:avLst/>
          </a:prstGeom>
          <a:noFill/>
        </p:spPr>
        <p:txBody>
          <a:bodyPr wrap="square" lIns="0" tIns="0" rIns="0" bIns="0" rtlCol="0">
            <a:spAutoFit/>
          </a:bodyPr>
          <a:lstStyle/>
          <a:p>
            <a:pPr>
              <a:lnSpc>
                <a:spcPct val="150000"/>
              </a:lnSpc>
            </a:pPr>
            <a:r>
              <a:rPr lang="zh-CN" altLang="zh-CN" sz="1400" b="1" dirty="0">
                <a:solidFill>
                  <a:srgbClr val="0A4A92"/>
                </a:solidFill>
                <a:latin typeface="Arial" panose="020B0604020202020204" pitchFamily="34" charset="0"/>
                <a:ea typeface="微软雅黑" panose="020B0503020204020204" pitchFamily="34" charset="-122"/>
                <a:cs typeface="+mn-ea"/>
              </a:rPr>
              <a:t>严禁私自对内部网络开放</a:t>
            </a:r>
            <a:r>
              <a:rPr lang="en-US" altLang="zh-CN" sz="1400" b="1" dirty="0" err="1">
                <a:solidFill>
                  <a:srgbClr val="0A4A92"/>
                </a:solidFill>
                <a:latin typeface="Arial" panose="020B0604020202020204" pitchFamily="34" charset="0"/>
                <a:ea typeface="微软雅黑" panose="020B0503020204020204" pitchFamily="34" charset="-122"/>
                <a:cs typeface="+mn-ea"/>
              </a:rPr>
              <a:t>wifi</a:t>
            </a:r>
            <a:r>
              <a:rPr lang="zh-CN" altLang="zh-CN" sz="1400" b="1" dirty="0">
                <a:solidFill>
                  <a:srgbClr val="0A4A92"/>
                </a:solidFill>
                <a:latin typeface="Arial" panose="020B0604020202020204" pitchFamily="34" charset="0"/>
                <a:ea typeface="微软雅黑" panose="020B0503020204020204" pitchFamily="34" charset="-122"/>
                <a:cs typeface="+mn-ea"/>
              </a:rPr>
              <a:t>热点将内外网打通</a:t>
            </a:r>
            <a:endParaRPr lang="en-US" altLang="zh-CN" sz="1400" b="1" dirty="0">
              <a:solidFill>
                <a:srgbClr val="0A4A9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p:cTn id="30" dur="500" fill="hold"/>
                                        <p:tgtEl>
                                          <p:spTgt spid="61"/>
                                        </p:tgtEl>
                                        <p:attrNameLst>
                                          <p:attrName>ppt_w</p:attrName>
                                        </p:attrNameLst>
                                      </p:cBhvr>
                                      <p:tavLst>
                                        <p:tav tm="0">
                                          <p:val>
                                            <p:fltVal val="0"/>
                                          </p:val>
                                        </p:tav>
                                        <p:tav tm="100000">
                                          <p:val>
                                            <p:strVal val="#ppt_w"/>
                                          </p:val>
                                        </p:tav>
                                      </p:tavLst>
                                    </p:anim>
                                    <p:anim calcmode="lin" valueType="num">
                                      <p:cBhvr>
                                        <p:cTn id="31" dur="500" fill="hold"/>
                                        <p:tgtEl>
                                          <p:spTgt spid="61"/>
                                        </p:tgtEl>
                                        <p:attrNameLst>
                                          <p:attrName>ppt_h</p:attrName>
                                        </p:attrNameLst>
                                      </p:cBhvr>
                                      <p:tavLst>
                                        <p:tav tm="0">
                                          <p:val>
                                            <p:fltVal val="0"/>
                                          </p:val>
                                        </p:tav>
                                        <p:tav tm="100000">
                                          <p:val>
                                            <p:strVal val="#ppt_h"/>
                                          </p:val>
                                        </p:tav>
                                      </p:tavLst>
                                    </p:anim>
                                    <p:animEffect transition="in" filter="fade">
                                      <p:cBhvr>
                                        <p:cTn id="32" dur="500"/>
                                        <p:tgtEl>
                                          <p:spTgt spid="61"/>
                                        </p:tgtEl>
                                      </p:cBhvr>
                                    </p:animEffect>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p:cTn id="36" dur="500" fill="hold"/>
                                        <p:tgtEl>
                                          <p:spTgt spid="60"/>
                                        </p:tgtEl>
                                        <p:attrNameLst>
                                          <p:attrName>ppt_w</p:attrName>
                                        </p:attrNameLst>
                                      </p:cBhvr>
                                      <p:tavLst>
                                        <p:tav tm="0">
                                          <p:val>
                                            <p:fltVal val="0"/>
                                          </p:val>
                                        </p:tav>
                                        <p:tav tm="100000">
                                          <p:val>
                                            <p:strVal val="#ppt_w"/>
                                          </p:val>
                                        </p:tav>
                                      </p:tavLst>
                                    </p:anim>
                                    <p:anim calcmode="lin" valueType="num">
                                      <p:cBhvr>
                                        <p:cTn id="37" dur="500" fill="hold"/>
                                        <p:tgtEl>
                                          <p:spTgt spid="60"/>
                                        </p:tgtEl>
                                        <p:attrNameLst>
                                          <p:attrName>ppt_h</p:attrName>
                                        </p:attrNameLst>
                                      </p:cBhvr>
                                      <p:tavLst>
                                        <p:tav tm="0">
                                          <p:val>
                                            <p:fltVal val="0"/>
                                          </p:val>
                                        </p:tav>
                                        <p:tav tm="100000">
                                          <p:val>
                                            <p:strVal val="#ppt_h"/>
                                          </p:val>
                                        </p:tav>
                                      </p:tavLst>
                                    </p:anim>
                                    <p:animEffect transition="in" filter="fade">
                                      <p:cBhvr>
                                        <p:cTn id="38" dur="500"/>
                                        <p:tgtEl>
                                          <p:spTgt spid="60"/>
                                        </p:tgtEl>
                                      </p:cBhvr>
                                    </p:animEffect>
                                  </p:childTnLst>
                                </p:cTn>
                              </p:par>
                            </p:childTnLst>
                          </p:cTn>
                        </p:par>
                        <p:par>
                          <p:cTn id="39" fill="hold">
                            <p:stCondLst>
                              <p:cond delay="2000"/>
                            </p:stCondLst>
                            <p:childTnLst>
                              <p:par>
                                <p:cTn id="40" presetID="53" presetClass="entr" presetSubtype="16" fill="hold" grpId="0" nodeType="afterEffect">
                                  <p:stCondLst>
                                    <p:cond delay="0"/>
                                  </p:stCondLst>
                                  <p:childTnLst>
                                    <p:set>
                                      <p:cBhvr>
                                        <p:cTn id="41" dur="1" fill="hold">
                                          <p:stCondLst>
                                            <p:cond delay="0"/>
                                          </p:stCondLst>
                                        </p:cTn>
                                        <p:tgtEl>
                                          <p:spTgt spid="59"/>
                                        </p:tgtEl>
                                        <p:attrNameLst>
                                          <p:attrName>style.visibility</p:attrName>
                                        </p:attrNameLst>
                                      </p:cBhvr>
                                      <p:to>
                                        <p:strVal val="visible"/>
                                      </p:to>
                                    </p:set>
                                    <p:anim calcmode="lin" valueType="num">
                                      <p:cBhvr>
                                        <p:cTn id="42" dur="500" fill="hold"/>
                                        <p:tgtEl>
                                          <p:spTgt spid="59"/>
                                        </p:tgtEl>
                                        <p:attrNameLst>
                                          <p:attrName>ppt_w</p:attrName>
                                        </p:attrNameLst>
                                      </p:cBhvr>
                                      <p:tavLst>
                                        <p:tav tm="0">
                                          <p:val>
                                            <p:fltVal val="0"/>
                                          </p:val>
                                        </p:tav>
                                        <p:tav tm="100000">
                                          <p:val>
                                            <p:strVal val="#ppt_w"/>
                                          </p:val>
                                        </p:tav>
                                      </p:tavLst>
                                    </p:anim>
                                    <p:anim calcmode="lin" valueType="num">
                                      <p:cBhvr>
                                        <p:cTn id="43" dur="500" fill="hold"/>
                                        <p:tgtEl>
                                          <p:spTgt spid="59"/>
                                        </p:tgtEl>
                                        <p:attrNameLst>
                                          <p:attrName>ppt_h</p:attrName>
                                        </p:attrNameLst>
                                      </p:cBhvr>
                                      <p:tavLst>
                                        <p:tav tm="0">
                                          <p:val>
                                            <p:fltVal val="0"/>
                                          </p:val>
                                        </p:tav>
                                        <p:tav tm="100000">
                                          <p:val>
                                            <p:strVal val="#ppt_h"/>
                                          </p:val>
                                        </p:tav>
                                      </p:tavLst>
                                    </p:anim>
                                    <p:animEffect transition="in" filter="fade">
                                      <p:cBhvr>
                                        <p:cTn id="44" dur="500"/>
                                        <p:tgtEl>
                                          <p:spTgt spid="59"/>
                                        </p:tgtEl>
                                      </p:cBhvr>
                                    </p:animEffect>
                                  </p:childTnLst>
                                </p:cTn>
                              </p:par>
                            </p:childTnLst>
                          </p:cTn>
                        </p:par>
                        <p:par>
                          <p:cTn id="45" fill="hold">
                            <p:stCondLst>
                              <p:cond delay="2500"/>
                            </p:stCondLst>
                            <p:childTnLst>
                              <p:par>
                                <p:cTn id="46" presetID="22" presetClass="entr" presetSubtype="2" fill="hold"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right)">
                                      <p:cBhvr>
                                        <p:cTn id="48" dur="400"/>
                                        <p:tgtEl>
                                          <p:spTgt spid="47"/>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Effect transition="in" filter="fade">
                                      <p:cBhvr>
                                        <p:cTn id="54" dur="500"/>
                                        <p:tgtEl>
                                          <p:spTgt spid="49"/>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right)">
                                      <p:cBhvr>
                                        <p:cTn id="57" dur="300"/>
                                        <p:tgtEl>
                                          <p:spTgt spid="48"/>
                                        </p:tgtEl>
                                      </p:cBhvr>
                                    </p:animEffect>
                                  </p:childTnLst>
                                </p:cTn>
                              </p:par>
                            </p:childTnLst>
                          </p:cTn>
                        </p:par>
                        <p:par>
                          <p:cTn id="58" fill="hold">
                            <p:stCondLst>
                              <p:cond delay="3500"/>
                            </p:stCondLst>
                            <p:childTnLst>
                              <p:par>
                                <p:cTn id="59" presetID="22" presetClass="entr" presetSubtype="8" fill="hold"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400"/>
                                        <p:tgtEl>
                                          <p:spTgt spid="50"/>
                                        </p:tgtEl>
                                      </p:cBhvr>
                                    </p:animEffect>
                                  </p:childTnLst>
                                </p:cTn>
                              </p:par>
                            </p:childTnLst>
                          </p:cTn>
                        </p:par>
                        <p:par>
                          <p:cTn id="62" fill="hold">
                            <p:stCondLst>
                              <p:cond delay="4000"/>
                            </p:stCondLst>
                            <p:childTnLst>
                              <p:par>
                                <p:cTn id="63" presetID="53" presetClass="entr" presetSubtype="16" fill="hold" grpId="0" nodeType="after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animEffect transition="in" filter="fade">
                                      <p:cBhvr>
                                        <p:cTn id="67" dur="500"/>
                                        <p:tgtEl>
                                          <p:spTgt spid="5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left)">
                                      <p:cBhvr>
                                        <p:cTn id="70" dur="300"/>
                                        <p:tgtEl>
                                          <p:spTgt spid="52"/>
                                        </p:tgtEl>
                                      </p:cBhvr>
                                    </p:animEffect>
                                  </p:childTnLst>
                                </p:cTn>
                              </p:par>
                            </p:childTnLst>
                          </p:cTn>
                        </p:par>
                        <p:par>
                          <p:cTn id="71" fill="hold">
                            <p:stCondLst>
                              <p:cond delay="4500"/>
                            </p:stCondLst>
                            <p:childTnLst>
                              <p:par>
                                <p:cTn id="72" presetID="22" presetClass="entr" presetSubtype="2"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wipe(right)">
                                      <p:cBhvr>
                                        <p:cTn id="74" dur="400"/>
                                        <p:tgtEl>
                                          <p:spTgt spid="53"/>
                                        </p:tgtEl>
                                      </p:cBhvr>
                                    </p:animEffect>
                                  </p:childTnLst>
                                </p:cTn>
                              </p:par>
                            </p:childTnLst>
                          </p:cTn>
                        </p:par>
                        <p:par>
                          <p:cTn id="75" fill="hold">
                            <p:stCondLst>
                              <p:cond delay="5000"/>
                            </p:stCondLst>
                            <p:childTnLst>
                              <p:par>
                                <p:cTn id="76" presetID="53" presetClass="entr" presetSubtype="16"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p:cTn id="78" dur="500" fill="hold"/>
                                        <p:tgtEl>
                                          <p:spTgt spid="55"/>
                                        </p:tgtEl>
                                        <p:attrNameLst>
                                          <p:attrName>ppt_w</p:attrName>
                                        </p:attrNameLst>
                                      </p:cBhvr>
                                      <p:tavLst>
                                        <p:tav tm="0">
                                          <p:val>
                                            <p:fltVal val="0"/>
                                          </p:val>
                                        </p:tav>
                                        <p:tav tm="100000">
                                          <p:val>
                                            <p:strVal val="#ppt_w"/>
                                          </p:val>
                                        </p:tav>
                                      </p:tavLst>
                                    </p:anim>
                                    <p:anim calcmode="lin" valueType="num">
                                      <p:cBhvr>
                                        <p:cTn id="79" dur="500" fill="hold"/>
                                        <p:tgtEl>
                                          <p:spTgt spid="55"/>
                                        </p:tgtEl>
                                        <p:attrNameLst>
                                          <p:attrName>ppt_h</p:attrName>
                                        </p:attrNameLst>
                                      </p:cBhvr>
                                      <p:tavLst>
                                        <p:tav tm="0">
                                          <p:val>
                                            <p:fltVal val="0"/>
                                          </p:val>
                                        </p:tav>
                                        <p:tav tm="100000">
                                          <p:val>
                                            <p:strVal val="#ppt_h"/>
                                          </p:val>
                                        </p:tav>
                                      </p:tavLst>
                                    </p:anim>
                                    <p:animEffect transition="in" filter="fade">
                                      <p:cBhvr>
                                        <p:cTn id="80" dur="500"/>
                                        <p:tgtEl>
                                          <p:spTgt spid="55"/>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wipe(right)">
                                      <p:cBhvr>
                                        <p:cTn id="83" dur="300"/>
                                        <p:tgtEl>
                                          <p:spTgt spid="54"/>
                                        </p:tgtEl>
                                      </p:cBhvr>
                                    </p:animEffect>
                                  </p:childTnLst>
                                </p:cTn>
                              </p:par>
                            </p:childTnLst>
                          </p:cTn>
                        </p:par>
                        <p:par>
                          <p:cTn id="84" fill="hold">
                            <p:stCondLst>
                              <p:cond delay="5500"/>
                            </p:stCondLst>
                            <p:childTnLst>
                              <p:par>
                                <p:cTn id="85" presetID="22" presetClass="entr" presetSubtype="8" fill="hold" nodeType="after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wipe(left)">
                                      <p:cBhvr>
                                        <p:cTn id="87" dur="400"/>
                                        <p:tgtEl>
                                          <p:spTgt spid="56"/>
                                        </p:tgtEl>
                                      </p:cBhvr>
                                    </p:animEffect>
                                  </p:childTnLst>
                                </p:cTn>
                              </p:par>
                            </p:childTnLst>
                          </p:cTn>
                        </p:par>
                        <p:par>
                          <p:cTn id="88" fill="hold">
                            <p:stCondLst>
                              <p:cond delay="6000"/>
                            </p:stCondLst>
                            <p:childTnLst>
                              <p:par>
                                <p:cTn id="89" presetID="53" presetClass="entr" presetSubtype="16" fill="hold" grpId="0" nodeType="after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p:cTn id="91" dur="500" fill="hold"/>
                                        <p:tgtEl>
                                          <p:spTgt spid="57"/>
                                        </p:tgtEl>
                                        <p:attrNameLst>
                                          <p:attrName>ppt_w</p:attrName>
                                        </p:attrNameLst>
                                      </p:cBhvr>
                                      <p:tavLst>
                                        <p:tav tm="0">
                                          <p:val>
                                            <p:fltVal val="0"/>
                                          </p:val>
                                        </p:tav>
                                        <p:tav tm="100000">
                                          <p:val>
                                            <p:strVal val="#ppt_w"/>
                                          </p:val>
                                        </p:tav>
                                      </p:tavLst>
                                    </p:anim>
                                    <p:anim calcmode="lin" valueType="num">
                                      <p:cBhvr>
                                        <p:cTn id="92" dur="500" fill="hold"/>
                                        <p:tgtEl>
                                          <p:spTgt spid="57"/>
                                        </p:tgtEl>
                                        <p:attrNameLst>
                                          <p:attrName>ppt_h</p:attrName>
                                        </p:attrNameLst>
                                      </p:cBhvr>
                                      <p:tavLst>
                                        <p:tav tm="0">
                                          <p:val>
                                            <p:fltVal val="0"/>
                                          </p:val>
                                        </p:tav>
                                        <p:tav tm="100000">
                                          <p:val>
                                            <p:strVal val="#ppt_h"/>
                                          </p:val>
                                        </p:tav>
                                      </p:tavLst>
                                    </p:anim>
                                    <p:animEffect transition="in" filter="fade">
                                      <p:cBhvr>
                                        <p:cTn id="93" dur="500"/>
                                        <p:tgtEl>
                                          <p:spTgt spid="5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300"/>
                                        <p:tgtEl>
                                          <p:spTgt spid="58"/>
                                        </p:tgtEl>
                                      </p:cBhvr>
                                    </p:animEffect>
                                  </p:childTnLst>
                                </p:cTn>
                              </p:par>
                              <p:par>
                                <p:cTn id="97" presetID="2" presetClass="entr" presetSubtype="1"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fill="hold"/>
                                        <p:tgtEl>
                                          <p:spTgt spid="63"/>
                                        </p:tgtEl>
                                        <p:attrNameLst>
                                          <p:attrName>ppt_x</p:attrName>
                                        </p:attrNameLst>
                                      </p:cBhvr>
                                      <p:tavLst>
                                        <p:tav tm="0">
                                          <p:val>
                                            <p:strVal val="#ppt_x"/>
                                          </p:val>
                                        </p:tav>
                                        <p:tav tm="100000">
                                          <p:val>
                                            <p:strVal val="#ppt_x"/>
                                          </p:val>
                                        </p:tav>
                                      </p:tavLst>
                                    </p:anim>
                                    <p:anim calcmode="lin" valueType="num">
                                      <p:cBhvr additive="base">
                                        <p:cTn id="100" dur="500" fill="hold"/>
                                        <p:tgtEl>
                                          <p:spTgt spid="63"/>
                                        </p:tgtEl>
                                        <p:attrNameLst>
                                          <p:attrName>ppt_y</p:attrName>
                                        </p:attrNameLst>
                                      </p:cBhvr>
                                      <p:tavLst>
                                        <p:tav tm="0">
                                          <p:val>
                                            <p:strVal val="0-#ppt_h/2"/>
                                          </p:val>
                                        </p:tav>
                                        <p:tav tm="100000">
                                          <p:val>
                                            <p:strVal val="#ppt_y"/>
                                          </p:val>
                                        </p:tav>
                                      </p:tavLst>
                                    </p:anim>
                                  </p:childTnLst>
                                </p:cTn>
                              </p:par>
                            </p:childTnLst>
                          </p:cTn>
                        </p:par>
                        <p:par>
                          <p:cTn id="101" fill="hold">
                            <p:stCondLst>
                              <p:cond delay="6500"/>
                            </p:stCondLst>
                            <p:childTnLst>
                              <p:par>
                                <p:cTn id="102" presetID="53" presetClass="entr" presetSubtype="16" fill="hold" grpId="0" nodeType="afterEffect">
                                  <p:stCondLst>
                                    <p:cond delay="0"/>
                                  </p:stCondLst>
                                  <p:childTnLst>
                                    <p:set>
                                      <p:cBhvr>
                                        <p:cTn id="103" dur="1" fill="hold">
                                          <p:stCondLst>
                                            <p:cond delay="0"/>
                                          </p:stCondLst>
                                        </p:cTn>
                                        <p:tgtEl>
                                          <p:spTgt spid="64"/>
                                        </p:tgtEl>
                                        <p:attrNameLst>
                                          <p:attrName>style.visibility</p:attrName>
                                        </p:attrNameLst>
                                      </p:cBhvr>
                                      <p:to>
                                        <p:strVal val="visible"/>
                                      </p:to>
                                    </p:set>
                                    <p:anim calcmode="lin" valueType="num">
                                      <p:cBhvr>
                                        <p:cTn id="104" dur="500" fill="hold"/>
                                        <p:tgtEl>
                                          <p:spTgt spid="64"/>
                                        </p:tgtEl>
                                        <p:attrNameLst>
                                          <p:attrName>ppt_w</p:attrName>
                                        </p:attrNameLst>
                                      </p:cBhvr>
                                      <p:tavLst>
                                        <p:tav tm="0">
                                          <p:val>
                                            <p:fltVal val="0"/>
                                          </p:val>
                                        </p:tav>
                                        <p:tav tm="100000">
                                          <p:val>
                                            <p:strVal val="#ppt_w"/>
                                          </p:val>
                                        </p:tav>
                                      </p:tavLst>
                                    </p:anim>
                                    <p:anim calcmode="lin" valueType="num">
                                      <p:cBhvr>
                                        <p:cTn id="105" dur="500" fill="hold"/>
                                        <p:tgtEl>
                                          <p:spTgt spid="64"/>
                                        </p:tgtEl>
                                        <p:attrNameLst>
                                          <p:attrName>ppt_h</p:attrName>
                                        </p:attrNameLst>
                                      </p:cBhvr>
                                      <p:tavLst>
                                        <p:tav tm="0">
                                          <p:val>
                                            <p:fltVal val="0"/>
                                          </p:val>
                                        </p:tav>
                                        <p:tav tm="100000">
                                          <p:val>
                                            <p:strVal val="#ppt_h"/>
                                          </p:val>
                                        </p:tav>
                                      </p:tavLst>
                                    </p:anim>
                                    <p:animEffect transition="in" filter="fade">
                                      <p:cBhvr>
                                        <p:cTn id="106" dur="500"/>
                                        <p:tgtEl>
                                          <p:spTgt spid="64"/>
                                        </p:tgtEl>
                                      </p:cBhvr>
                                    </p:animEffect>
                                  </p:childTnLst>
                                </p:cTn>
                              </p:par>
                            </p:childTnLst>
                          </p:cTn>
                        </p:par>
                        <p:par>
                          <p:cTn id="107" fill="hold">
                            <p:stCondLst>
                              <p:cond delay="7000"/>
                            </p:stCondLst>
                            <p:childTnLst>
                              <p:par>
                                <p:cTn id="108" presetID="22" presetClass="entr" presetSubtype="2" fill="hold" nodeType="after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right)">
                                      <p:cBhvr>
                                        <p:cTn id="110" dur="400"/>
                                        <p:tgtEl>
                                          <p:spTgt spid="65"/>
                                        </p:tgtEl>
                                      </p:cBhvr>
                                    </p:animEffect>
                                  </p:childTnLst>
                                </p:cTn>
                              </p:par>
                            </p:childTnLst>
                          </p:cTn>
                        </p:par>
                        <p:par>
                          <p:cTn id="111" fill="hold">
                            <p:stCondLst>
                              <p:cond delay="7500"/>
                            </p:stCondLst>
                            <p:childTnLst>
                              <p:par>
                                <p:cTn id="112" presetID="53" presetClass="entr" presetSubtype="16" fill="hold" grpId="0" nodeType="after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p:cTn id="114" dur="500" fill="hold"/>
                                        <p:tgtEl>
                                          <p:spTgt spid="66"/>
                                        </p:tgtEl>
                                        <p:attrNameLst>
                                          <p:attrName>ppt_w</p:attrName>
                                        </p:attrNameLst>
                                      </p:cBhvr>
                                      <p:tavLst>
                                        <p:tav tm="0">
                                          <p:val>
                                            <p:fltVal val="0"/>
                                          </p:val>
                                        </p:tav>
                                        <p:tav tm="100000">
                                          <p:val>
                                            <p:strVal val="#ppt_w"/>
                                          </p:val>
                                        </p:tav>
                                      </p:tavLst>
                                    </p:anim>
                                    <p:anim calcmode="lin" valueType="num">
                                      <p:cBhvr>
                                        <p:cTn id="115" dur="500" fill="hold"/>
                                        <p:tgtEl>
                                          <p:spTgt spid="66"/>
                                        </p:tgtEl>
                                        <p:attrNameLst>
                                          <p:attrName>ppt_h</p:attrName>
                                        </p:attrNameLst>
                                      </p:cBhvr>
                                      <p:tavLst>
                                        <p:tav tm="0">
                                          <p:val>
                                            <p:fltVal val="0"/>
                                          </p:val>
                                        </p:tav>
                                        <p:tav tm="100000">
                                          <p:val>
                                            <p:strVal val="#ppt_h"/>
                                          </p:val>
                                        </p:tav>
                                      </p:tavLst>
                                    </p:anim>
                                    <p:animEffect transition="in" filter="fade">
                                      <p:cBhvr>
                                        <p:cTn id="116" dur="500"/>
                                        <p:tgtEl>
                                          <p:spTgt spid="66"/>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wipe(left)">
                                      <p:cBhvr>
                                        <p:cTn id="119" dur="3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8" grpId="0"/>
      <p:bldP spid="49" grpId="0"/>
      <p:bldP spid="51" grpId="0"/>
      <p:bldP spid="52" grpId="0"/>
      <p:bldP spid="54" grpId="0"/>
      <p:bldP spid="55" grpId="0"/>
      <p:bldP spid="57" grpId="0"/>
      <p:bldP spid="58" grpId="0"/>
      <p:bldP spid="59" grpId="0"/>
      <p:bldP spid="60" grpId="0"/>
      <p:bldP spid="61" grpId="0"/>
      <p:bldP spid="62" grpId="0"/>
      <p:bldP spid="63" grpId="0" animBg="1"/>
      <p:bldP spid="64" grpId="0"/>
      <p:bldP spid="66" grpId="0"/>
      <p:bldP spid="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Text Box 6"/>
          <p:cNvSpPr txBox="1">
            <a:spLocks noChangeArrowheads="1"/>
          </p:cNvSpPr>
          <p:nvPr/>
        </p:nvSpPr>
        <p:spPr bwMode="auto">
          <a:xfrm>
            <a:off x="6468015" y="3208956"/>
            <a:ext cx="5723985" cy="2602892"/>
          </a:xfrm>
          <a:prstGeom prst="rect">
            <a:avLst/>
          </a:prstGeom>
          <a:noFill/>
          <a:ln w="9525">
            <a:noFill/>
            <a:miter lim="800000"/>
          </a:ln>
        </p:spPr>
        <p:txBody>
          <a:bodyPr wrap="square">
            <a:spAutoFit/>
          </a:bodyPr>
          <a:lstStyle>
            <a:lvl1pPr algn="ctr">
              <a:spcBef>
                <a:spcPct val="0"/>
              </a:spcBef>
              <a:defRPr sz="1200">
                <a:solidFill>
                  <a:schemeClr val="tx1"/>
                </a:solidFill>
                <a:latin typeface="Times New Roman" panose="02020603050405020304" pitchFamily="18" charset="0"/>
                <a:ea typeface="黑体" panose="02010609060101010101" pitchFamily="49" charset="-122"/>
              </a:defRPr>
            </a:lvl1pPr>
            <a:lvl2pPr marL="742950" indent="-285750" algn="ctr">
              <a:spcBef>
                <a:spcPct val="0"/>
              </a:spcBef>
              <a:defRPr sz="1200">
                <a:solidFill>
                  <a:schemeClr val="tx1"/>
                </a:solidFill>
                <a:latin typeface="Times New Roman" panose="02020603050405020304" pitchFamily="18" charset="0"/>
                <a:ea typeface="黑体" panose="02010609060101010101" pitchFamily="49" charset="-122"/>
              </a:defRPr>
            </a:lvl2pPr>
            <a:lvl3pPr marL="1143000" indent="-228600" algn="ctr">
              <a:spcBef>
                <a:spcPct val="0"/>
              </a:spcBef>
              <a:defRPr sz="1200">
                <a:solidFill>
                  <a:schemeClr val="tx1"/>
                </a:solidFill>
                <a:latin typeface="Times New Roman" panose="02020603050405020304" pitchFamily="18" charset="0"/>
                <a:ea typeface="黑体" panose="02010609060101010101" pitchFamily="49" charset="-122"/>
              </a:defRPr>
            </a:lvl3pPr>
            <a:lvl4pPr marL="1600200" indent="-228600" algn="ctr">
              <a:spcBef>
                <a:spcPct val="0"/>
              </a:spcBef>
              <a:defRPr sz="1200">
                <a:solidFill>
                  <a:schemeClr val="tx1"/>
                </a:solidFill>
                <a:latin typeface="Times New Roman" panose="02020603050405020304" pitchFamily="18" charset="0"/>
                <a:ea typeface="黑体" panose="02010609060101010101" pitchFamily="49" charset="-122"/>
              </a:defRPr>
            </a:lvl4pPr>
            <a:lvl5pPr marL="2057400" indent="-228600" algn="ctr">
              <a:spcBef>
                <a:spcPct val="0"/>
              </a:spcBef>
              <a:defRPr sz="12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1200">
                <a:solidFill>
                  <a:schemeClr val="tx1"/>
                </a:solidFill>
                <a:latin typeface="Times New Roman" panose="02020603050405020304" pitchFamily="18" charset="0"/>
                <a:ea typeface="黑体" panose="02010609060101010101" pitchFamily="49" charset="-122"/>
              </a:defRPr>
            </a:lvl9pPr>
          </a:lstStyle>
          <a:p>
            <a:pPr indent="0" algn="l" fontAlgn="auto">
              <a:lnSpc>
                <a:spcPct val="150000"/>
              </a:lnSpc>
              <a:spcBef>
                <a:spcPct val="30000"/>
              </a:spcBef>
              <a:buClr>
                <a:schemeClr val="accent2">
                  <a:lumMod val="75000"/>
                </a:schemeClr>
              </a:buClr>
              <a:buFont typeface="Wingdings" panose="05000000000000000000" pitchFamily="2" charset="2"/>
              <a:buChar char="u"/>
              <a:defRPr/>
            </a:pPr>
            <a:r>
              <a:rPr lang="zh-CN" altLang="en-US" sz="2000" dirty="0">
                <a:solidFill>
                  <a:schemeClr val="tx1"/>
                </a:solidFill>
                <a:latin typeface="华文楷体" panose="02010600040101010101" pitchFamily="2" charset="-122"/>
                <a:ea typeface="华文楷体" panose="02010600040101010101" pitchFamily="2" charset="-122"/>
              </a:rPr>
              <a:t>应警惕的邮件内容：</a:t>
            </a:r>
            <a:endParaRPr lang="zh-CN" altLang="en-US" sz="2000" dirty="0">
              <a:solidFill>
                <a:schemeClr val="tx1"/>
              </a:solidFill>
              <a:latin typeface="华文楷体" panose="02010600040101010101" pitchFamily="2" charset="-122"/>
              <a:ea typeface="华文楷体" panose="02010600040101010101" pitchFamily="2" charset="-122"/>
            </a:endParaRPr>
          </a:p>
          <a:p>
            <a:pPr marL="600075" lvl="1" indent="0" algn="l" fontAlgn="auto">
              <a:lnSpc>
                <a:spcPct val="150000"/>
              </a:lnSpc>
              <a:spcBef>
                <a:spcPct val="20000"/>
              </a:spcBef>
              <a:buClr>
                <a:schemeClr val="accent2">
                  <a:lumMod val="75000"/>
                </a:schemeClr>
              </a:buClr>
              <a:buFont typeface="Wingdings" panose="05000000000000000000" pitchFamily="2" charset="2"/>
              <a:buChar char="Ø"/>
              <a:defRPr/>
            </a:pPr>
            <a:r>
              <a:rPr lang="zh-CN" altLang="en-US" sz="2000" dirty="0">
                <a:solidFill>
                  <a:schemeClr val="tx1"/>
                </a:solidFill>
                <a:latin typeface="华文楷体" panose="02010600040101010101" pitchFamily="2" charset="-122"/>
                <a:ea typeface="华文楷体" panose="02010600040101010101" pitchFamily="2" charset="-122"/>
              </a:rPr>
              <a:t>伪造发件人信息</a:t>
            </a:r>
            <a:endParaRPr lang="zh-CN" altLang="en-US" sz="2000" dirty="0">
              <a:solidFill>
                <a:schemeClr val="tx1"/>
              </a:solidFill>
              <a:latin typeface="华文楷体" panose="02010600040101010101" pitchFamily="2" charset="-122"/>
              <a:ea typeface="华文楷体" panose="02010600040101010101" pitchFamily="2" charset="-122"/>
            </a:endParaRPr>
          </a:p>
          <a:p>
            <a:pPr marL="600075" lvl="1" indent="0" algn="l" fontAlgn="auto">
              <a:lnSpc>
                <a:spcPct val="150000"/>
              </a:lnSpc>
              <a:spcBef>
                <a:spcPct val="20000"/>
              </a:spcBef>
              <a:buClr>
                <a:schemeClr val="accent2">
                  <a:lumMod val="75000"/>
                </a:schemeClr>
              </a:buClr>
              <a:buFont typeface="Wingdings" panose="05000000000000000000" pitchFamily="2" charset="2"/>
              <a:buChar char="Ø"/>
              <a:defRPr/>
            </a:pPr>
            <a:r>
              <a:rPr lang="zh-CN" altLang="en-US" sz="2000" dirty="0">
                <a:solidFill>
                  <a:schemeClr val="tx1"/>
                </a:solidFill>
                <a:latin typeface="华文楷体" panose="02010600040101010101" pitchFamily="2" charset="-122"/>
                <a:ea typeface="华文楷体" panose="02010600040101010101" pitchFamily="2" charset="-122"/>
              </a:rPr>
              <a:t>模仿单位领导</a:t>
            </a:r>
            <a:endParaRPr lang="zh-CN" altLang="en-US" sz="2000" dirty="0">
              <a:solidFill>
                <a:schemeClr val="tx1"/>
              </a:solidFill>
              <a:latin typeface="华文楷体" panose="02010600040101010101" pitchFamily="2" charset="-122"/>
              <a:ea typeface="华文楷体" panose="02010600040101010101" pitchFamily="2" charset="-122"/>
            </a:endParaRPr>
          </a:p>
          <a:p>
            <a:pPr marL="600075" lvl="1" indent="0" algn="l" fontAlgn="auto">
              <a:lnSpc>
                <a:spcPct val="150000"/>
              </a:lnSpc>
              <a:spcBef>
                <a:spcPct val="20000"/>
              </a:spcBef>
              <a:buClr>
                <a:schemeClr val="accent2">
                  <a:lumMod val="75000"/>
                </a:schemeClr>
              </a:buClr>
              <a:buFont typeface="Wingdings" panose="05000000000000000000" pitchFamily="2" charset="2"/>
              <a:buChar char="Ø"/>
              <a:defRPr/>
            </a:pPr>
            <a:r>
              <a:rPr lang="zh-CN" altLang="en-US" sz="2000" dirty="0">
                <a:solidFill>
                  <a:schemeClr val="tx1"/>
                </a:solidFill>
                <a:latin typeface="华文楷体" panose="02010600040101010101" pitchFamily="2" charset="-122"/>
                <a:ea typeface="华文楷体" panose="02010600040101010101" pitchFamily="2" charset="-122"/>
              </a:rPr>
              <a:t>索取</a:t>
            </a:r>
            <a:r>
              <a:rPr lang="zh-CN" altLang="en-US" sz="2000">
                <a:solidFill>
                  <a:schemeClr val="tx1"/>
                </a:solidFill>
                <a:latin typeface="华文楷体" panose="02010600040101010101" pitchFamily="2" charset="-122"/>
                <a:ea typeface="华文楷体" panose="02010600040101010101" pitchFamily="2" charset="-122"/>
              </a:rPr>
              <a:t>个人信息</a:t>
            </a:r>
            <a:endParaRPr lang="en-US" altLang="zh-CN" sz="2000">
              <a:solidFill>
                <a:schemeClr val="tx1"/>
              </a:solidFill>
              <a:latin typeface="华文楷体" panose="02010600040101010101" pitchFamily="2" charset="-122"/>
              <a:ea typeface="华文楷体" panose="02010600040101010101" pitchFamily="2" charset="-122"/>
            </a:endParaRPr>
          </a:p>
          <a:p>
            <a:pPr marL="600075" lvl="1" indent="0" algn="l" fontAlgn="auto">
              <a:lnSpc>
                <a:spcPct val="150000"/>
              </a:lnSpc>
              <a:spcBef>
                <a:spcPct val="20000"/>
              </a:spcBef>
              <a:buClr>
                <a:schemeClr val="accent2">
                  <a:lumMod val="75000"/>
                </a:schemeClr>
              </a:buClr>
              <a:buFont typeface="Wingdings" panose="05000000000000000000" pitchFamily="2" charset="2"/>
              <a:buChar char="Ø"/>
              <a:defRPr/>
            </a:pPr>
            <a:r>
              <a:rPr lang="zh-CN" altLang="en-US" sz="2000">
                <a:solidFill>
                  <a:schemeClr val="tx1"/>
                </a:solidFill>
                <a:latin typeface="华文楷体" panose="02010600040101010101" pitchFamily="2" charset="-122"/>
                <a:ea typeface="华文楷体" panose="02010600040101010101" pitchFamily="2" charset="-122"/>
              </a:rPr>
              <a:t>存在访问链接或附件</a:t>
            </a:r>
            <a:endParaRPr lang="zh-CN" altLang="en-US" sz="2000" dirty="0">
              <a:solidFill>
                <a:schemeClr val="tx1"/>
              </a:solidFill>
              <a:latin typeface="华文楷体" panose="02010600040101010101" pitchFamily="2" charset="-122"/>
              <a:ea typeface="华文楷体" panose="02010600040101010101" pitchFamily="2" charset="-122"/>
            </a:endParaRPr>
          </a:p>
        </p:txBody>
      </p:sp>
      <p:sp>
        <p:nvSpPr>
          <p:cNvPr id="7"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 </a:t>
            </a:r>
            <a:r>
              <a:rPr lang="zh-CN" altLang="en-US" sz="3600" b="1">
                <a:latin typeface="华文楷体" panose="02010600040101010101" pitchFamily="2" charset="-122"/>
                <a:ea typeface="华文楷体" panose="02010600040101010101" pitchFamily="2" charset="-122"/>
              </a:rPr>
              <a:t>邮件安全</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1"/>
          <a:stretch>
            <a:fillRect/>
          </a:stretch>
        </p:blipFill>
        <p:spPr>
          <a:xfrm>
            <a:off x="545798" y="1306676"/>
            <a:ext cx="5253424" cy="4508245"/>
          </a:xfrm>
          <a:prstGeom prst="rect">
            <a:avLst/>
          </a:prstGeom>
        </p:spPr>
      </p:pic>
      <p:sp>
        <p:nvSpPr>
          <p:cNvPr id="11" name="文本框 10"/>
          <p:cNvSpPr txBox="1"/>
          <p:nvPr/>
        </p:nvSpPr>
        <p:spPr>
          <a:xfrm>
            <a:off x="5961014" y="1217529"/>
            <a:ext cx="5533154" cy="1938992"/>
          </a:xfrm>
          <a:prstGeom prst="rect">
            <a:avLst/>
          </a:prstGeom>
          <a:noFill/>
        </p:spPr>
        <p:txBody>
          <a:bodyPr wrap="square">
            <a:spAutoFit/>
          </a:bodyPr>
          <a:lstStyle/>
          <a:p>
            <a:r>
              <a:rPr lang="zh-CN" altLang="en-US" sz="2000">
                <a:solidFill>
                  <a:schemeClr val="tx1"/>
                </a:solidFill>
                <a:latin typeface="华文楷体" panose="02010600040101010101" pitchFamily="2" charset="-122"/>
                <a:ea typeface="华文楷体" panose="02010600040101010101" pitchFamily="2" charset="-122"/>
              </a:rPr>
              <a:t>网络钓鱼 （</a:t>
            </a:r>
            <a:r>
              <a:rPr lang="en-US" altLang="zh-CN" sz="2000">
                <a:solidFill>
                  <a:schemeClr val="tx1"/>
                </a:solidFill>
                <a:latin typeface="华文楷体" panose="02010600040101010101" pitchFamily="2" charset="-122"/>
                <a:ea typeface="华文楷体" panose="02010600040101010101" pitchFamily="2" charset="-122"/>
              </a:rPr>
              <a:t>Phishing</a:t>
            </a:r>
            <a:r>
              <a:rPr lang="zh-CN" altLang="en-US" sz="2000">
                <a:solidFill>
                  <a:schemeClr val="tx1"/>
                </a:solidFill>
                <a:latin typeface="华文楷体" panose="02010600040101010101" pitchFamily="2" charset="-122"/>
                <a:ea typeface="华文楷体" panose="02010600040101010101" pitchFamily="2" charset="-122"/>
              </a:rPr>
              <a:t>）</a:t>
            </a:r>
            <a:r>
              <a:rPr lang="zh-CN" altLang="en-US" sz="2000">
                <a:solidFill>
                  <a:srgbClr val="FF0000"/>
                </a:solidFill>
                <a:latin typeface="华文楷体" panose="02010600040101010101" pitchFamily="2" charset="-122"/>
                <a:ea typeface="华文楷体" panose="02010600040101010101" pitchFamily="2" charset="-122"/>
              </a:rPr>
              <a:t>攻击者利用欺骗性的电子邮件和伪造的 </a:t>
            </a:r>
            <a:r>
              <a:rPr lang="en-US" altLang="zh-CN" sz="2000">
                <a:solidFill>
                  <a:srgbClr val="FF0000"/>
                </a:solidFill>
                <a:latin typeface="华文楷体" panose="02010600040101010101" pitchFamily="2" charset="-122"/>
                <a:ea typeface="华文楷体" panose="02010600040101010101" pitchFamily="2" charset="-122"/>
              </a:rPr>
              <a:t>Web </a:t>
            </a:r>
            <a:r>
              <a:rPr lang="zh-CN" altLang="en-US" sz="2000">
                <a:solidFill>
                  <a:srgbClr val="FF0000"/>
                </a:solidFill>
                <a:latin typeface="华文楷体" panose="02010600040101010101" pitchFamily="2" charset="-122"/>
                <a:ea typeface="华文楷体" panose="02010600040101010101" pitchFamily="2" charset="-122"/>
              </a:rPr>
              <a:t>站点来进行网络诈骗活动</a:t>
            </a:r>
            <a:r>
              <a:rPr lang="zh-CN" altLang="en-US" sz="2000">
                <a:solidFill>
                  <a:schemeClr val="tx1"/>
                </a:solidFill>
                <a:latin typeface="华文楷体" panose="02010600040101010101" pitchFamily="2" charset="-122"/>
                <a:ea typeface="华文楷体" panose="02010600040101010101" pitchFamily="2" charset="-122"/>
              </a:rPr>
              <a:t>，受骗者往往会泄露自己的私人资料，如信用卡号、银行卡账户、身份证号等内容。诈骗者通常会将自己伪装成网络银行、在线零售商和信用卡公司等可信的品牌，骗取用户的私人信息</a:t>
            </a:r>
            <a:endParaRPr lang="zh-CN" altLang="en-US" sz="2000" dirty="0">
              <a:solidFill>
                <a:schemeClr val="tx1"/>
              </a:solidFill>
              <a:latin typeface="华文楷体" panose="02010600040101010101" pitchFamily="2" charset="-122"/>
              <a:ea typeface="华文楷体" panose="02010600040101010101" pitchFamily="2" charset="-122"/>
            </a:endParaRPr>
          </a:p>
        </p:txBody>
      </p:sp>
      <p:sp>
        <p:nvSpPr>
          <p:cNvPr id="13"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话气泡: 圆角矩形 5"/>
          <p:cNvSpPr/>
          <p:nvPr/>
        </p:nvSpPr>
        <p:spPr>
          <a:xfrm>
            <a:off x="2923775" y="906087"/>
            <a:ext cx="4050603" cy="1085490"/>
          </a:xfrm>
          <a:prstGeom prst="wedgeRoundRectCallout">
            <a:avLst>
              <a:gd name="adj1" fmla="val 259"/>
              <a:gd name="adj2" fmla="val 8121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 </a:t>
            </a:r>
            <a:r>
              <a:rPr lang="zh-CN" altLang="en-US" sz="3600" b="1">
                <a:latin typeface="华文楷体" panose="02010600040101010101" pitchFamily="2" charset="-122"/>
                <a:ea typeface="华文楷体" panose="02010600040101010101" pitchFamily="2" charset="-122"/>
              </a:rPr>
              <a:t>邮件安全</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
        <p:nvSpPr>
          <p:cNvPr id="29" name="椭圆 28"/>
          <p:cNvSpPr/>
          <p:nvPr/>
        </p:nvSpPr>
        <p:spPr>
          <a:xfrm>
            <a:off x="1307639" y="1394455"/>
            <a:ext cx="1616136" cy="1616136"/>
          </a:xfrm>
          <a:prstGeom prst="ellipse">
            <a:avLst/>
          </a:prstGeom>
          <a:solidFill>
            <a:srgbClr val="226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椭圆 29"/>
          <p:cNvSpPr/>
          <p:nvPr/>
        </p:nvSpPr>
        <p:spPr>
          <a:xfrm>
            <a:off x="3219730" y="2255960"/>
            <a:ext cx="1616136" cy="16161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椭圆 30"/>
          <p:cNvSpPr/>
          <p:nvPr/>
        </p:nvSpPr>
        <p:spPr>
          <a:xfrm>
            <a:off x="4989683" y="3257533"/>
            <a:ext cx="1616136" cy="1616136"/>
          </a:xfrm>
          <a:prstGeom prst="ellipse">
            <a:avLst/>
          </a:prstGeom>
          <a:solidFill>
            <a:srgbClr val="226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椭圆 31"/>
          <p:cNvSpPr/>
          <p:nvPr/>
        </p:nvSpPr>
        <p:spPr>
          <a:xfrm>
            <a:off x="6909174" y="4094205"/>
            <a:ext cx="1616136" cy="16161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6"/>
          <p:cNvSpPr txBox="1"/>
          <p:nvPr/>
        </p:nvSpPr>
        <p:spPr>
          <a:xfrm>
            <a:off x="1630622" y="1780616"/>
            <a:ext cx="970170" cy="707886"/>
          </a:xfrm>
          <a:prstGeom prst="rect">
            <a:avLst/>
          </a:prstGeom>
          <a:noFill/>
        </p:spPr>
        <p:txBody>
          <a:bodyPr wrap="square" rtlCol="0">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注意</a:t>
            </a:r>
            <a:endParaRPr lang="en-US" altLang="zh-CN"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事项一</a:t>
            </a:r>
            <a:endPar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7"/>
          <p:cNvSpPr txBox="1"/>
          <p:nvPr/>
        </p:nvSpPr>
        <p:spPr>
          <a:xfrm>
            <a:off x="3541620" y="2753396"/>
            <a:ext cx="970170" cy="707886"/>
          </a:xfrm>
          <a:prstGeom prst="rect">
            <a:avLst/>
          </a:prstGeom>
          <a:noFill/>
        </p:spPr>
        <p:txBody>
          <a:bodyPr wrap="square" rtlCol="0">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注意</a:t>
            </a:r>
            <a:endParaRPr lang="en-US" altLang="zh-CN"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事项二</a:t>
            </a:r>
            <a:endPar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8"/>
          <p:cNvSpPr txBox="1"/>
          <p:nvPr/>
        </p:nvSpPr>
        <p:spPr>
          <a:xfrm>
            <a:off x="5312056" y="3711658"/>
            <a:ext cx="970170" cy="707886"/>
          </a:xfrm>
          <a:prstGeom prst="rect">
            <a:avLst/>
          </a:prstGeom>
          <a:noFill/>
        </p:spPr>
        <p:txBody>
          <a:bodyPr wrap="square" rtlCol="0">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注意</a:t>
            </a:r>
            <a:endParaRPr lang="en-US" altLang="zh-CN"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事项三</a:t>
            </a:r>
            <a:endPar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9"/>
          <p:cNvSpPr txBox="1"/>
          <p:nvPr/>
        </p:nvSpPr>
        <p:spPr>
          <a:xfrm>
            <a:off x="7229025" y="4474601"/>
            <a:ext cx="970170" cy="707886"/>
          </a:xfrm>
          <a:prstGeom prst="rect">
            <a:avLst/>
          </a:prstGeom>
          <a:noFill/>
        </p:spPr>
        <p:txBody>
          <a:bodyPr wrap="square" rtlCol="0">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注意</a:t>
            </a:r>
            <a:endParaRPr lang="en-US" altLang="zh-CN"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事项四</a:t>
            </a:r>
            <a:endPar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10"/>
          <p:cNvSpPr txBox="1"/>
          <p:nvPr/>
        </p:nvSpPr>
        <p:spPr>
          <a:xfrm>
            <a:off x="9629060" y="3811342"/>
            <a:ext cx="2555668" cy="931024"/>
          </a:xfrm>
          <a:prstGeom prst="rect">
            <a:avLst/>
          </a:prstGeom>
          <a:noFill/>
        </p:spPr>
        <p:txBody>
          <a:bodyPr wrap="square" lIns="0" tIns="0" rIns="0" bIns="0" rtlCol="0">
            <a:spAutoFit/>
          </a:bodyPr>
          <a:lstStyle/>
          <a:p>
            <a:pPr>
              <a:lnSpc>
                <a:spcPct val="150000"/>
              </a:lnSpc>
            </a:pPr>
            <a:r>
              <a:rPr lang="zh-CN"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rPr>
              <a:t>为经常使用的邮箱和重要邮箱设置强度高的密码，并定期修改。</a:t>
            </a:r>
            <a:r>
              <a:rPr lang="zh-CN" altLang="zh-CN" sz="1400" dirty="0">
                <a:solidFill>
                  <a:srgbClr val="FF0000"/>
                </a:solidFill>
                <a:latin typeface="华文楷体" panose="02010600040101010101" pitchFamily="2" charset="-122"/>
                <a:ea typeface="华文楷体" panose="02010600040101010101" pitchFamily="2" charset="-122"/>
                <a:cs typeface="+mn-ea"/>
              </a:rPr>
              <a:t>不同用途的邮箱设置不同的密码</a:t>
            </a:r>
            <a:endParaRPr lang="en-US" altLang="zh-CN" sz="1400" dirty="0">
              <a:solidFill>
                <a:srgbClr val="FF0000"/>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8" name="TextBox 21"/>
          <p:cNvSpPr txBox="1"/>
          <p:nvPr/>
        </p:nvSpPr>
        <p:spPr>
          <a:xfrm>
            <a:off x="336169" y="3428947"/>
            <a:ext cx="2398303" cy="2877711"/>
          </a:xfrm>
          <a:prstGeom prst="rect">
            <a:avLst/>
          </a:prstGeom>
          <a:noFill/>
        </p:spPr>
        <p:txBody>
          <a:bodyPr wrap="square" lIns="0" tIns="0" rIns="0" bIns="0" rtlCol="0">
            <a:spAutoFit/>
          </a:bodyPr>
          <a:lstStyle/>
          <a:p>
            <a:pPr>
              <a:lnSpc>
                <a:spcPct val="150000"/>
              </a:lnSpc>
            </a:pPr>
            <a:r>
              <a:rPr lang="zh-CN"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rPr>
              <a:t>在收发电子邮件前，</a:t>
            </a:r>
            <a:r>
              <a:rPr lang="zh-CN" altLang="zh-CN" sz="1400" dirty="0">
                <a:solidFill>
                  <a:srgbClr val="FF0000"/>
                </a:solidFill>
                <a:latin typeface="华文楷体" panose="02010600040101010101" pitchFamily="2" charset="-122"/>
                <a:ea typeface="华文楷体" panose="02010600040101010101" pitchFamily="2" charset="-122"/>
                <a:cs typeface="+mn-ea"/>
              </a:rPr>
              <a:t>应确认防病毒软件实时监控功能</a:t>
            </a:r>
            <a:r>
              <a:rPr lang="zh-CN" altLang="zh-CN" sz="1400">
                <a:solidFill>
                  <a:srgbClr val="FF0000"/>
                </a:solidFill>
                <a:latin typeface="华文楷体" panose="02010600040101010101" pitchFamily="2" charset="-122"/>
                <a:ea typeface="华文楷体" panose="02010600040101010101" pitchFamily="2" charset="-122"/>
                <a:cs typeface="+mn-ea"/>
              </a:rPr>
              <a:t>已开启</a:t>
            </a:r>
            <a:r>
              <a:rPr lang="zh-CN" altLang="en-US" sz="1400">
                <a:solidFill>
                  <a:schemeClr val="tx1">
                    <a:lumMod val="75000"/>
                    <a:lumOff val="25000"/>
                  </a:schemeClr>
                </a:solidFill>
                <a:latin typeface="华文楷体" panose="02010600040101010101" pitchFamily="2" charset="-122"/>
                <a:ea typeface="华文楷体" panose="02010600040101010101" pitchFamily="2" charset="-122"/>
                <a:cs typeface="+mn-ea"/>
              </a:rPr>
              <a:t>；</a:t>
            </a:r>
            <a:r>
              <a:rPr lang="zh-CN" altLang="zh-CN" sz="1400">
                <a:solidFill>
                  <a:schemeClr val="tx1">
                    <a:lumMod val="75000"/>
                    <a:lumOff val="25000"/>
                  </a:schemeClr>
                </a:solidFill>
                <a:latin typeface="华文楷体" panose="02010600040101010101" pitchFamily="2" charset="-122"/>
                <a:ea typeface="华文楷体" panose="02010600040101010101" pitchFamily="2" charset="-122"/>
                <a:cs typeface="+mn-ea"/>
              </a:rPr>
              <a:t> 在</a:t>
            </a:r>
            <a:r>
              <a:rPr lang="zh-CN"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rPr>
              <a:t>收到来自公司内部同事发来的含有病毒的</a:t>
            </a:r>
            <a:r>
              <a:rPr lang="zh-CN" altLang="zh-CN" sz="1400">
                <a:solidFill>
                  <a:schemeClr val="tx1">
                    <a:lumMod val="75000"/>
                    <a:lumOff val="25000"/>
                  </a:schemeClr>
                </a:solidFill>
                <a:latin typeface="华文楷体" panose="02010600040101010101" pitchFamily="2" charset="-122"/>
                <a:ea typeface="华文楷体" panose="02010600040101010101" pitchFamily="2" charset="-122"/>
                <a:cs typeface="+mn-ea"/>
              </a:rPr>
              <a:t>邮件，；除自己进行杀毒外，还应</a:t>
            </a:r>
            <a:r>
              <a:rPr lang="zh-CN" altLang="zh-CN" sz="1400">
                <a:solidFill>
                  <a:srgbClr val="FF0000"/>
                </a:solidFill>
                <a:latin typeface="华文楷体" panose="02010600040101010101" pitchFamily="2" charset="-122"/>
                <a:ea typeface="华文楷体" panose="02010600040101010101" pitchFamily="2" charset="-122"/>
                <a:cs typeface="+mn-ea"/>
              </a:rPr>
              <a:t>及时通知对方杀毒不</a:t>
            </a:r>
            <a:r>
              <a:rPr lang="zh-CN" altLang="zh-CN" sz="1400" dirty="0">
                <a:solidFill>
                  <a:srgbClr val="FF0000"/>
                </a:solidFill>
                <a:latin typeface="华文楷体" panose="02010600040101010101" pitchFamily="2" charset="-122"/>
                <a:ea typeface="华文楷体" panose="02010600040101010101" pitchFamily="2" charset="-122"/>
                <a:cs typeface="+mn-ea"/>
              </a:rPr>
              <a:t>打开可疑邮件、垃圾邮件</a:t>
            </a:r>
            <a:r>
              <a:rPr lang="zh-CN"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rPr>
              <a:t>、不明来源邮件等提供的附件或网址，对这类邮件直接删除</a:t>
            </a:r>
            <a:endParaRPr lang="en-US"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9" name="TextBox 37"/>
          <p:cNvSpPr txBox="1"/>
          <p:nvPr/>
        </p:nvSpPr>
        <p:spPr>
          <a:xfrm>
            <a:off x="3075378" y="4954732"/>
            <a:ext cx="3620021" cy="1261884"/>
          </a:xfrm>
          <a:prstGeom prst="rect">
            <a:avLst/>
          </a:prstGeom>
          <a:noFill/>
        </p:spPr>
        <p:txBody>
          <a:bodyPr wrap="square" lIns="0" tIns="0" rIns="0" bIns="0" rtlCol="0">
            <a:spAutoFit/>
          </a:bodyPr>
          <a:lstStyle/>
          <a:p>
            <a:pPr>
              <a:lnSpc>
                <a:spcPct val="150000"/>
              </a:lnSpc>
            </a:pPr>
            <a:r>
              <a:rPr lang="zh-CN"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rPr>
              <a:t>经常使用的邮箱，尤其是</a:t>
            </a:r>
            <a:r>
              <a:rPr lang="zh-CN" altLang="zh-CN" sz="1400" dirty="0">
                <a:solidFill>
                  <a:srgbClr val="FF0000"/>
                </a:solidFill>
                <a:latin typeface="华文楷体" panose="02010600040101010101" pitchFamily="2" charset="-122"/>
                <a:ea typeface="华文楷体" panose="02010600040101010101" pitchFamily="2" charset="-122"/>
                <a:cs typeface="+mn-ea"/>
              </a:rPr>
              <a:t>公司内部邮箱，应尽量避免在互联网上公开</a:t>
            </a:r>
            <a:r>
              <a:rPr lang="zh-CN"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rPr>
              <a:t>。例如：网上调查表填写、网站用户</a:t>
            </a:r>
            <a:r>
              <a:rPr lang="zh-CN" altLang="zh-CN" sz="1400">
                <a:solidFill>
                  <a:schemeClr val="tx1">
                    <a:lumMod val="75000"/>
                    <a:lumOff val="25000"/>
                  </a:schemeClr>
                </a:solidFill>
                <a:latin typeface="华文楷体" panose="02010600040101010101" pitchFamily="2" charset="-122"/>
                <a:ea typeface="华文楷体" panose="02010600040101010101" pitchFamily="2" charset="-122"/>
                <a:cs typeface="+mn-ea"/>
              </a:rPr>
              <a:t>注册、</a:t>
            </a:r>
            <a:r>
              <a:rPr lang="zh-CN" altLang="en-US" sz="1400">
                <a:solidFill>
                  <a:schemeClr val="tx1">
                    <a:lumMod val="75000"/>
                    <a:lumOff val="25000"/>
                  </a:schemeClr>
                </a:solidFill>
                <a:latin typeface="华文楷体" panose="02010600040101010101" pitchFamily="2" charset="-122"/>
                <a:ea typeface="华文楷体" panose="02010600040101010101" pitchFamily="2" charset="-122"/>
                <a:cs typeface="+mn-ea"/>
              </a:rPr>
              <a:t>网络</a:t>
            </a:r>
            <a:r>
              <a:rPr lang="zh-CN" altLang="zh-CN" sz="1400">
                <a:solidFill>
                  <a:schemeClr val="tx1">
                    <a:lumMod val="75000"/>
                    <a:lumOff val="25000"/>
                  </a:schemeClr>
                </a:solidFill>
                <a:latin typeface="华文楷体" panose="02010600040101010101" pitchFamily="2" charset="-122"/>
                <a:ea typeface="华文楷体" panose="02010600040101010101" pitchFamily="2" charset="-122"/>
                <a:cs typeface="+mn-ea"/>
              </a:rPr>
              <a:t>论坛</a:t>
            </a:r>
            <a:r>
              <a:rPr lang="zh-CN"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rPr>
              <a:t>中。不要回复可疑邮件、垃圾邮件、不明来源邮件</a:t>
            </a:r>
            <a:endParaRPr lang="en-US"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0" name="TextBox 39"/>
          <p:cNvSpPr txBox="1"/>
          <p:nvPr/>
        </p:nvSpPr>
        <p:spPr>
          <a:xfrm>
            <a:off x="6864309" y="2148472"/>
            <a:ext cx="3573775" cy="1261884"/>
          </a:xfrm>
          <a:prstGeom prst="rect">
            <a:avLst/>
          </a:prstGeom>
          <a:noFill/>
        </p:spPr>
        <p:txBody>
          <a:bodyPr wrap="square" lIns="0" tIns="0" rIns="0" bIns="0" rtlCol="0">
            <a:spAutoFit/>
          </a:bodyPr>
          <a:lstStyle/>
          <a:p>
            <a:pPr>
              <a:lnSpc>
                <a:spcPct val="150000"/>
              </a:lnSpc>
            </a:pPr>
            <a:r>
              <a:rPr lang="zh-CN"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rPr>
              <a:t>收发公司业务相关的邮件时，必须使用公司内部邮箱，并尽量要求对方使用对方公司内部邮箱；</a:t>
            </a:r>
            <a:r>
              <a:rPr lang="zh-CN" altLang="zh-CN" sz="1400" dirty="0">
                <a:solidFill>
                  <a:srgbClr val="FF0000"/>
                </a:solidFill>
                <a:latin typeface="华文楷体" panose="02010600040101010101" pitchFamily="2" charset="-122"/>
                <a:ea typeface="华文楷体" panose="02010600040101010101" pitchFamily="2" charset="-122"/>
                <a:cs typeface="+mn-ea"/>
              </a:rPr>
              <a:t>发送敏感数据时，应采用加密邮件方式发送</a:t>
            </a:r>
            <a:r>
              <a:rPr lang="zh-CN"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rPr>
              <a:t>；不要在邮箱和网盘内保存敏感数据</a:t>
            </a:r>
            <a:endParaRPr lang="en-US" altLang="zh-CN" sz="1400" dirty="0">
              <a:solidFill>
                <a:schemeClr val="tx1">
                  <a:lumMod val="75000"/>
                  <a:lumOff val="25000"/>
                </a:schemeClr>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1" name="椭圆 40"/>
          <p:cNvSpPr/>
          <p:nvPr/>
        </p:nvSpPr>
        <p:spPr>
          <a:xfrm>
            <a:off x="8739084" y="4902273"/>
            <a:ext cx="1616136" cy="1616136"/>
          </a:xfrm>
          <a:prstGeom prst="ellipse">
            <a:avLst/>
          </a:prstGeom>
          <a:solidFill>
            <a:srgbClr val="226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Box 8"/>
          <p:cNvSpPr txBox="1"/>
          <p:nvPr/>
        </p:nvSpPr>
        <p:spPr>
          <a:xfrm>
            <a:off x="9062067" y="5356398"/>
            <a:ext cx="970170" cy="707886"/>
          </a:xfrm>
          <a:prstGeom prst="rect">
            <a:avLst/>
          </a:prstGeom>
          <a:noFill/>
        </p:spPr>
        <p:txBody>
          <a:bodyPr wrap="square" rtlCol="0">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注意</a:t>
            </a:r>
            <a:endParaRPr lang="en-US" altLang="zh-CN"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事项五</a:t>
            </a:r>
            <a:endPar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TextBox 37"/>
          <p:cNvSpPr txBox="1"/>
          <p:nvPr/>
        </p:nvSpPr>
        <p:spPr>
          <a:xfrm>
            <a:off x="2990360" y="1007644"/>
            <a:ext cx="3918814" cy="938719"/>
          </a:xfrm>
          <a:prstGeom prst="rect">
            <a:avLst/>
          </a:prstGeom>
          <a:noFill/>
        </p:spPr>
        <p:txBody>
          <a:bodyPr wrap="square" lIns="0" tIns="0" rIns="0" bIns="0" rtlCol="0">
            <a:spAutoFit/>
          </a:bodyPr>
          <a:lstStyle/>
          <a:p>
            <a:pPr>
              <a:lnSpc>
                <a:spcPct val="150000"/>
              </a:lnSpc>
            </a:pPr>
            <a:r>
              <a:rPr lang="zh-CN" altLang="en-US" sz="1400">
                <a:solidFill>
                  <a:srgbClr val="FF0000"/>
                </a:solidFill>
                <a:latin typeface="华文楷体" panose="02010600040101010101" pitchFamily="2" charset="-122"/>
                <a:ea typeface="华文楷体" panose="02010600040101010101" pitchFamily="2" charset="-122"/>
                <a:cs typeface="+mn-ea"/>
              </a:rPr>
              <a:t>定期</a:t>
            </a:r>
            <a:r>
              <a:rPr lang="zh-CN" altLang="zh-CN" sz="1400">
                <a:solidFill>
                  <a:srgbClr val="FF0000"/>
                </a:solidFill>
                <a:latin typeface="华文楷体" panose="02010600040101010101" pitchFamily="2" charset="-122"/>
                <a:ea typeface="华文楷体" panose="02010600040101010101" pitchFamily="2" charset="-122"/>
                <a:cs typeface="+mn-ea"/>
              </a:rPr>
              <a:t>清理</a:t>
            </a:r>
            <a:r>
              <a:rPr lang="zh-CN" altLang="zh-CN" sz="1400" dirty="0">
                <a:solidFill>
                  <a:srgbClr val="FF0000"/>
                </a:solidFill>
                <a:latin typeface="华文楷体" panose="02010600040101010101" pitchFamily="2" charset="-122"/>
                <a:ea typeface="华文楷体" panose="02010600040101010101" pitchFamily="2" charset="-122"/>
                <a:cs typeface="+mn-ea"/>
              </a:rPr>
              <a:t>工作和个人邮箱中保存的</a:t>
            </a:r>
            <a:r>
              <a:rPr lang="zh-CN" altLang="zh-CN" sz="1400">
                <a:solidFill>
                  <a:srgbClr val="FF0000"/>
                </a:solidFill>
                <a:latin typeface="华文楷体" panose="02010600040101010101" pitchFamily="2" charset="-122"/>
                <a:ea typeface="华文楷体" panose="02010600040101010101" pitchFamily="2" charset="-122"/>
                <a:cs typeface="+mn-ea"/>
              </a:rPr>
              <a:t>所有有关</a:t>
            </a:r>
            <a:r>
              <a:rPr lang="zh-CN" altLang="en-US" sz="1400">
                <a:solidFill>
                  <a:srgbClr val="FF0000"/>
                </a:solidFill>
                <a:latin typeface="华文楷体" panose="02010600040101010101" pitchFamily="2" charset="-122"/>
                <a:ea typeface="华文楷体" panose="02010600040101010101" pitchFamily="2" charset="-122"/>
                <a:cs typeface="+mn-ea"/>
              </a:rPr>
              <a:t>公司系统</a:t>
            </a:r>
            <a:r>
              <a:rPr lang="zh-CN" altLang="zh-CN" sz="1400">
                <a:solidFill>
                  <a:srgbClr val="FF0000"/>
                </a:solidFill>
                <a:latin typeface="华文楷体" panose="02010600040101010101" pitchFamily="2" charset="-122"/>
                <a:ea typeface="华文楷体" panose="02010600040101010101" pitchFamily="2" charset="-122"/>
                <a:cs typeface="+mn-ea"/>
              </a:rPr>
              <a:t>操作</a:t>
            </a:r>
            <a:r>
              <a:rPr lang="zh-CN" altLang="zh-CN" sz="1400" dirty="0">
                <a:solidFill>
                  <a:srgbClr val="FF0000"/>
                </a:solidFill>
                <a:latin typeface="华文楷体" panose="02010600040101010101" pitchFamily="2" charset="-122"/>
                <a:ea typeface="华文楷体" panose="02010600040101010101" pitchFamily="2" charset="-122"/>
                <a:cs typeface="+mn-ea"/>
              </a:rPr>
              <a:t>手册、部署方案、</a:t>
            </a:r>
            <a:r>
              <a:rPr lang="en-US" altLang="zh-CN" sz="1400" dirty="0">
                <a:solidFill>
                  <a:srgbClr val="FF0000"/>
                </a:solidFill>
                <a:latin typeface="华文楷体" panose="02010600040101010101" pitchFamily="2" charset="-122"/>
                <a:ea typeface="华文楷体" panose="02010600040101010101" pitchFamily="2" charset="-122"/>
                <a:cs typeface="+mn-ea"/>
              </a:rPr>
              <a:t>IP</a:t>
            </a:r>
            <a:r>
              <a:rPr lang="zh-CN" altLang="zh-CN" sz="1400" dirty="0">
                <a:solidFill>
                  <a:srgbClr val="FF0000"/>
                </a:solidFill>
                <a:latin typeface="华文楷体" panose="02010600040101010101" pitchFamily="2" charset="-122"/>
                <a:ea typeface="华文楷体" panose="02010600040101010101" pitchFamily="2" charset="-122"/>
                <a:cs typeface="+mn-ea"/>
              </a:rPr>
              <a:t>地址、系统源代码、安全漏洞、账号密码等与网络和系统相关的敏感文件</a:t>
            </a:r>
            <a:endParaRPr lang="en-US" altLang="zh-CN" sz="1400" dirty="0">
              <a:solidFill>
                <a:srgbClr val="FF0000"/>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6" name="对话气泡: 圆角矩形 45"/>
          <p:cNvSpPr/>
          <p:nvPr/>
        </p:nvSpPr>
        <p:spPr>
          <a:xfrm>
            <a:off x="196489" y="3396751"/>
            <a:ext cx="2575534" cy="3036979"/>
          </a:xfrm>
          <a:prstGeom prst="wedgeRoundRectCallout">
            <a:avLst>
              <a:gd name="adj1" fmla="val -2057"/>
              <a:gd name="adj2" fmla="val -619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对话气泡: 圆角矩形 47"/>
          <p:cNvSpPr/>
          <p:nvPr/>
        </p:nvSpPr>
        <p:spPr>
          <a:xfrm>
            <a:off x="2981320" y="4954732"/>
            <a:ext cx="3714080" cy="1478999"/>
          </a:xfrm>
          <a:prstGeom prst="wedgeRoundRectCallout">
            <a:avLst>
              <a:gd name="adj1" fmla="val -813"/>
              <a:gd name="adj2" fmla="val -7407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对话气泡: 圆角矩形 49"/>
          <p:cNvSpPr/>
          <p:nvPr/>
        </p:nvSpPr>
        <p:spPr>
          <a:xfrm>
            <a:off x="6756041" y="2114844"/>
            <a:ext cx="3742933" cy="1451507"/>
          </a:xfrm>
          <a:prstGeom prst="wedgeRoundRectCallout">
            <a:avLst>
              <a:gd name="adj1" fmla="val 5656"/>
              <a:gd name="adj2" fmla="val 7260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对话气泡: 圆角矩形 51"/>
          <p:cNvSpPr/>
          <p:nvPr/>
        </p:nvSpPr>
        <p:spPr>
          <a:xfrm>
            <a:off x="9555372" y="3839332"/>
            <a:ext cx="2636628" cy="1034337"/>
          </a:xfrm>
          <a:prstGeom prst="wedgeRoundRectCallout">
            <a:avLst>
              <a:gd name="adj1" fmla="val 4"/>
              <a:gd name="adj2" fmla="val 6948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200" fill="hold"/>
                                        <p:tgtEl>
                                          <p:spTgt spid="33"/>
                                        </p:tgtEl>
                                        <p:attrNameLst>
                                          <p:attrName>ppt_x</p:attrName>
                                        </p:attrNameLst>
                                      </p:cBhvr>
                                      <p:tavLst>
                                        <p:tav tm="0">
                                          <p:val>
                                            <p:strVal val="0-#ppt_w/2"/>
                                          </p:val>
                                        </p:tav>
                                        <p:tav tm="100000">
                                          <p:val>
                                            <p:strVal val="#ppt_x"/>
                                          </p:val>
                                        </p:tav>
                                      </p:tavLst>
                                    </p:anim>
                                    <p:anim calcmode="lin" valueType="num">
                                      <p:cBhvr additive="base">
                                        <p:cTn id="25" dur="200" fill="hold"/>
                                        <p:tgtEl>
                                          <p:spTgt spid="33"/>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200" fill="hold"/>
                                        <p:tgtEl>
                                          <p:spTgt spid="34"/>
                                        </p:tgtEl>
                                        <p:attrNameLst>
                                          <p:attrName>ppt_x</p:attrName>
                                        </p:attrNameLst>
                                      </p:cBhvr>
                                      <p:tavLst>
                                        <p:tav tm="0">
                                          <p:val>
                                            <p:strVal val="0-#ppt_w/2"/>
                                          </p:val>
                                        </p:tav>
                                        <p:tav tm="100000">
                                          <p:val>
                                            <p:strVal val="#ppt_x"/>
                                          </p:val>
                                        </p:tav>
                                      </p:tavLst>
                                    </p:anim>
                                    <p:anim calcmode="lin" valueType="num">
                                      <p:cBhvr additive="base">
                                        <p:cTn id="30" dur="200" fill="hold"/>
                                        <p:tgtEl>
                                          <p:spTgt spid="34"/>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200" fill="hold"/>
                                        <p:tgtEl>
                                          <p:spTgt spid="35"/>
                                        </p:tgtEl>
                                        <p:attrNameLst>
                                          <p:attrName>ppt_x</p:attrName>
                                        </p:attrNameLst>
                                      </p:cBhvr>
                                      <p:tavLst>
                                        <p:tav tm="0">
                                          <p:val>
                                            <p:strVal val="0-#ppt_w/2"/>
                                          </p:val>
                                        </p:tav>
                                        <p:tav tm="100000">
                                          <p:val>
                                            <p:strVal val="#ppt_x"/>
                                          </p:val>
                                        </p:tav>
                                      </p:tavLst>
                                    </p:anim>
                                    <p:anim calcmode="lin" valueType="num">
                                      <p:cBhvr additive="base">
                                        <p:cTn id="35" dur="200" fill="hold"/>
                                        <p:tgtEl>
                                          <p:spTgt spid="35"/>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2" presetClass="entr" presetSubtype="8"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200" fill="hold"/>
                                        <p:tgtEl>
                                          <p:spTgt spid="36"/>
                                        </p:tgtEl>
                                        <p:attrNameLst>
                                          <p:attrName>ppt_x</p:attrName>
                                        </p:attrNameLst>
                                      </p:cBhvr>
                                      <p:tavLst>
                                        <p:tav tm="0">
                                          <p:val>
                                            <p:strVal val="0-#ppt_w/2"/>
                                          </p:val>
                                        </p:tav>
                                        <p:tav tm="100000">
                                          <p:val>
                                            <p:strVal val="#ppt_x"/>
                                          </p:val>
                                        </p:tav>
                                      </p:tavLst>
                                    </p:anim>
                                    <p:anim calcmode="lin" valueType="num">
                                      <p:cBhvr additive="base">
                                        <p:cTn id="40" dur="200" fill="hold"/>
                                        <p:tgtEl>
                                          <p:spTgt spid="36"/>
                                        </p:tgtEl>
                                        <p:attrNameLst>
                                          <p:attrName>ppt_y</p:attrName>
                                        </p:attrNameLst>
                                      </p:cBhvr>
                                      <p:tavLst>
                                        <p:tav tm="0">
                                          <p:val>
                                            <p:strVal val="#ppt_y"/>
                                          </p:val>
                                        </p:tav>
                                        <p:tav tm="100000">
                                          <p:val>
                                            <p:strVal val="#ppt_y"/>
                                          </p:val>
                                        </p:tav>
                                      </p:tavLst>
                                    </p:anim>
                                  </p:childTnLst>
                                </p:cTn>
                              </p:par>
                              <p:par>
                                <p:cTn id="41" presetID="22" presetClass="entr" presetSubtype="8"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3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300"/>
                                        <p:tgtEl>
                                          <p:spTgt spid="3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300"/>
                                        <p:tgtEl>
                                          <p:spTgt spid="3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300"/>
                                        <p:tgtEl>
                                          <p:spTgt spid="40"/>
                                        </p:tgtEl>
                                      </p:cBhvr>
                                    </p:animEffect>
                                  </p:childTnLst>
                                </p:cTn>
                              </p:par>
                              <p:par>
                                <p:cTn id="53" presetID="2" presetClass="entr" presetSubtype="8" fill="hold" grpId="0" nodeType="withEffect">
                                  <p:stCondLst>
                                    <p:cond delay="20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0-#ppt_w/2"/>
                                          </p:val>
                                        </p:tav>
                                        <p:tav tm="100000">
                                          <p:val>
                                            <p:strVal val="#ppt_x"/>
                                          </p:val>
                                        </p:tav>
                                      </p:tavLst>
                                    </p:anim>
                                    <p:anim calcmode="lin" valueType="num">
                                      <p:cBhvr additive="base">
                                        <p:cTn id="56" dur="500" fill="hold"/>
                                        <p:tgtEl>
                                          <p:spTgt spid="41"/>
                                        </p:tgtEl>
                                        <p:attrNameLst>
                                          <p:attrName>ppt_y</p:attrName>
                                        </p:attrNameLst>
                                      </p:cBhvr>
                                      <p:tavLst>
                                        <p:tav tm="0">
                                          <p:val>
                                            <p:strVal val="#ppt_y"/>
                                          </p:val>
                                        </p:tav>
                                        <p:tav tm="100000">
                                          <p:val>
                                            <p:strVal val="#ppt_y"/>
                                          </p:val>
                                        </p:tav>
                                      </p:tavLst>
                                    </p:anim>
                                  </p:childTnLst>
                                </p:cTn>
                              </p:par>
                            </p:childTnLst>
                          </p:cTn>
                        </p:par>
                        <p:par>
                          <p:cTn id="57" fill="hold">
                            <p:stCondLst>
                              <p:cond delay="2500"/>
                            </p:stCondLst>
                            <p:childTnLst>
                              <p:par>
                                <p:cTn id="58" presetID="2" presetClass="entr" presetSubtype="8"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200" fill="hold"/>
                                        <p:tgtEl>
                                          <p:spTgt spid="42"/>
                                        </p:tgtEl>
                                        <p:attrNameLst>
                                          <p:attrName>ppt_x</p:attrName>
                                        </p:attrNameLst>
                                      </p:cBhvr>
                                      <p:tavLst>
                                        <p:tav tm="0">
                                          <p:val>
                                            <p:strVal val="0-#ppt_w/2"/>
                                          </p:val>
                                        </p:tav>
                                        <p:tav tm="100000">
                                          <p:val>
                                            <p:strVal val="#ppt_x"/>
                                          </p:val>
                                        </p:tav>
                                      </p:tavLst>
                                    </p:anim>
                                    <p:anim calcmode="lin" valueType="num">
                                      <p:cBhvr additive="base">
                                        <p:cTn id="61" dur="200" fill="hold"/>
                                        <p:tgtEl>
                                          <p:spTgt spid="42"/>
                                        </p:tgtEl>
                                        <p:attrNameLst>
                                          <p:attrName>ppt_y</p:attrName>
                                        </p:attrNameLst>
                                      </p:cBhvr>
                                      <p:tavLst>
                                        <p:tav tm="0">
                                          <p:val>
                                            <p:strVal val="#ppt_y"/>
                                          </p:val>
                                        </p:tav>
                                        <p:tav tm="100000">
                                          <p:val>
                                            <p:strVal val="#ppt_y"/>
                                          </p:val>
                                        </p:tav>
                                      </p:tavLst>
                                    </p:anim>
                                  </p:childTnLst>
                                </p:cTn>
                              </p:par>
                              <p:par>
                                <p:cTn id="62" presetID="22" presetClass="entr" presetSubtype="8"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left)">
                                      <p:cBhvr>
                                        <p:cTn id="64"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p:bldP spid="34" grpId="0"/>
      <p:bldP spid="35" grpId="0"/>
      <p:bldP spid="36" grpId="0"/>
      <p:bldP spid="37" grpId="0"/>
      <p:bldP spid="38" grpId="0"/>
      <p:bldP spid="39" grpId="0"/>
      <p:bldP spid="40" grpId="0"/>
      <p:bldP spid="41" grpId="0" animBg="1"/>
      <p:bldP spid="42" grpId="0"/>
      <p:bldP spid="4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办公安全</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日常交流</a:t>
            </a:r>
            <a:endParaRPr lang="zh-CN" altLang="en-US" sz="3600" b="1">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468745" y="1529801"/>
            <a:ext cx="6132562" cy="4139479"/>
          </a:xfrm>
          <a:prstGeom prst="rect">
            <a:avLst/>
          </a:prstGeom>
        </p:spPr>
      </p:pic>
      <p:sp>
        <p:nvSpPr>
          <p:cNvPr id="6" name="文本框 5"/>
          <p:cNvSpPr txBox="1"/>
          <p:nvPr/>
        </p:nvSpPr>
        <p:spPr>
          <a:xfrm>
            <a:off x="7187402" y="1529801"/>
            <a:ext cx="4535853" cy="41242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000" b="1" dirty="0">
                <a:latin typeface="微软雅黑" panose="020B0503020204020204" pitchFamily="34" charset="-122"/>
                <a:ea typeface="微软雅黑" panose="020B0503020204020204" pitchFamily="34" charset="-122"/>
              </a:rPr>
              <a:t>建立工作聊天群</a:t>
            </a:r>
            <a:endParaRPr lang="en-US" altLang="zh-CN" sz="2000" b="1" dirty="0">
              <a:latin typeface="微软雅黑" panose="020B0503020204020204" pitchFamily="34" charset="-122"/>
              <a:ea typeface="微软雅黑" panose="020B0503020204020204" pitchFamily="34" charset="-122"/>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Calibri" panose="020F0502020204030204"/>
              </a:rPr>
              <a:t>及时清理项目组人员</a:t>
            </a:r>
            <a:endParaRPr kumimoji="0" lang="en-US" altLang="zh-CN"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Calibri" panose="020F0502020204030204"/>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聊天中尽量定向发送相关机密信息</a:t>
            </a: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Calibri" panose="020F0502020204030204"/>
              </a:rPr>
              <a:t>敏感资料发放</a:t>
            </a:r>
            <a:endParaRPr kumimoji="0" lang="en-US" altLang="zh-CN" sz="2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Calibri" panose="020F0502020204030204"/>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客户要求文档</a:t>
            </a:r>
            <a:endParaRPr lang="en-US" altLang="zh-CN" dirty="0">
              <a:latin typeface="华文楷体" panose="02010600040101010101" pitchFamily="2" charset="-122"/>
              <a:ea typeface="华文楷体" panose="02010600040101010101" pitchFamily="2" charset="-122"/>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各种方案、合同、</a:t>
            </a:r>
            <a:r>
              <a:rPr lang="zh-CN" altLang="en-US">
                <a:latin typeface="华文楷体" panose="02010600040101010101" pitchFamily="2" charset="-122"/>
                <a:ea typeface="华文楷体" panose="02010600040101010101" pitchFamily="2" charset="-122"/>
              </a:rPr>
              <a:t>报告等</a:t>
            </a:r>
            <a:endParaRPr lang="en-US" altLang="zh-CN">
              <a:latin typeface="华文楷体" panose="02010600040101010101" pitchFamily="2" charset="-122"/>
              <a:ea typeface="华文楷体" panose="02010600040101010101" pitchFamily="2" charset="-122"/>
            </a:endParaRPr>
          </a:p>
          <a:p>
            <a:pPr marR="0" algn="l" defTabSz="914400" rtl="0" fontAlgn="auto" latinLnBrk="0" hangingPunct="0">
              <a:lnSpc>
                <a:spcPct val="100000"/>
              </a:lnSpc>
              <a:spcBef>
                <a:spcPts val="0"/>
              </a:spcBef>
              <a:spcAft>
                <a:spcPts val="0"/>
              </a:spcAft>
              <a:buClrTx/>
              <a:buSzTx/>
            </a:pPr>
            <a:r>
              <a:rPr lang="zh-CN" altLang="en-US" sz="2000" b="1">
                <a:latin typeface="微软雅黑" panose="020B0503020204020204" pitchFamily="34" charset="-122"/>
                <a:ea typeface="微软雅黑" panose="020B0503020204020204" pitchFamily="34" charset="-122"/>
              </a:rPr>
              <a:t>代码安全</a:t>
            </a:r>
            <a:endParaRPr lang="en-US" altLang="zh-CN" sz="2000" b="1">
              <a:latin typeface="微软雅黑" panose="020B0503020204020204" pitchFamily="34" charset="-122"/>
              <a:ea typeface="微软雅黑" panose="020B0503020204020204" pitchFamily="34" charset="-122"/>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a:latin typeface="华文楷体" panose="02010600040101010101" pitchFamily="2" charset="-122"/>
                <a:ea typeface="华文楷体" panose="02010600040101010101" pitchFamily="2" charset="-122"/>
              </a:rPr>
              <a:t>核心</a:t>
            </a:r>
            <a:r>
              <a:rPr lang="zh-CN" altLang="en-US" dirty="0">
                <a:latin typeface="华文楷体" panose="02010600040101010101" pitchFamily="2" charset="-122"/>
                <a:ea typeface="华文楷体" panose="02010600040101010101" pitchFamily="2" charset="-122"/>
              </a:rPr>
              <a:t>代码统一管理</a:t>
            </a:r>
            <a:endParaRPr lang="en-US" altLang="zh-CN" dirty="0">
              <a:latin typeface="华文楷体" panose="02010600040101010101" pitchFamily="2" charset="-122"/>
              <a:ea typeface="华文楷体" panose="02010600040101010101" pitchFamily="2" charset="-122"/>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不可利用网盘、第三方网站进行共享</a:t>
            </a:r>
            <a:endParaRPr lang="en-US" altLang="zh-CN" dirty="0">
              <a:latin typeface="华文楷体" panose="02010600040101010101" pitchFamily="2" charset="-122"/>
              <a:ea typeface="华文楷体" panose="02010600040101010101" pitchFamily="2" charset="-122"/>
            </a:endParaRPr>
          </a:p>
          <a:p>
            <a:pPr marR="0" algn="l" defTabSz="914400" rtl="0" fontAlgn="auto" latinLnBrk="0" hangingPunct="0">
              <a:lnSpc>
                <a:spcPct val="100000"/>
              </a:lnSpc>
              <a:spcBef>
                <a:spcPts val="0"/>
              </a:spcBef>
              <a:spcAft>
                <a:spcPts val="0"/>
              </a:spcAft>
              <a:buClrTx/>
              <a:buSzTx/>
            </a:pPr>
            <a:r>
              <a:rPr lang="zh-CN" altLang="en-US" sz="2000" b="1">
                <a:latin typeface="微软雅黑" panose="020B0503020204020204" pitchFamily="34" charset="-122"/>
                <a:ea typeface="微软雅黑" panose="020B0503020204020204" pitchFamily="34" charset="-122"/>
              </a:rPr>
              <a:t>打印</a:t>
            </a:r>
            <a:r>
              <a:rPr lang="zh-CN" altLang="en-US" sz="2000" b="1" dirty="0">
                <a:latin typeface="微软雅黑" panose="020B0503020204020204" pitchFamily="34" charset="-122"/>
                <a:ea typeface="微软雅黑" panose="020B0503020204020204" pitchFamily="34" charset="-122"/>
              </a:rPr>
              <a:t>安全</a:t>
            </a:r>
            <a:endParaRPr lang="en-US" altLang="zh-CN" sz="2000" b="1" dirty="0">
              <a:latin typeface="微软雅黑" panose="020B0503020204020204" pitchFamily="34" charset="-122"/>
              <a:ea typeface="微软雅黑" panose="020B0503020204020204" pitchFamily="34" charset="-122"/>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尽量在公司内部打印机密材料</a:t>
            </a:r>
            <a:endParaRPr lang="en-US" altLang="zh-CN" dirty="0">
              <a:latin typeface="华文楷体" panose="02010600040101010101" pitchFamily="2" charset="-122"/>
              <a:ea typeface="华文楷体" panose="02010600040101010101" pitchFamily="2" charset="-122"/>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外部打印，不要随意</a:t>
            </a:r>
            <a:r>
              <a:rPr lang="zh-CN" altLang="en-US">
                <a:latin typeface="华文楷体" panose="02010600040101010101" pitchFamily="2" charset="-122"/>
                <a:ea typeface="华文楷体" panose="02010600040101010101" pitchFamily="2" charset="-122"/>
              </a:rPr>
              <a:t>拷贝资料</a:t>
            </a:r>
            <a:endParaRPr lang="zh-CN" altLang="en-US">
              <a:latin typeface="华文楷体" panose="02010600040101010101" pitchFamily="2" charset="-122"/>
              <a:ea typeface="华文楷体" panose="02010600040101010101" pitchFamily="2" charset="-122"/>
            </a:endParaRPr>
          </a:p>
          <a:p>
            <a:pPr marR="0" algn="l" defTabSz="914400" rtl="0" fontAlgn="auto" latinLnBrk="0" hangingPunct="0">
              <a:lnSpc>
                <a:spcPct val="100000"/>
              </a:lnSpc>
              <a:spcBef>
                <a:spcPts val="0"/>
              </a:spcBef>
              <a:spcAft>
                <a:spcPts val="0"/>
              </a:spcAft>
              <a:buClrTx/>
              <a:buSzTx/>
            </a:pPr>
            <a:r>
              <a:rPr lang="zh-CN" altLang="en-US" sz="2000" b="1">
                <a:latin typeface="微软雅黑" panose="020B0503020204020204" pitchFamily="34" charset="-122"/>
                <a:ea typeface="微软雅黑" panose="020B0503020204020204" pitchFamily="34" charset="-122"/>
              </a:rPr>
              <a:t>文件共享</a:t>
            </a:r>
            <a:endParaRPr lang="en-US" altLang="zh-CN" sz="2000" b="1">
              <a:latin typeface="微软雅黑" panose="020B0503020204020204" pitchFamily="34" charset="-122"/>
              <a:ea typeface="微软雅黑" panose="020B0503020204020204" pitchFamily="34" charset="-122"/>
            </a:endParaRPr>
          </a:p>
          <a:p>
            <a:pPr marL="285750" indent="-285750" hangingPunct="0">
              <a:buFont typeface="Arial" panose="020B0604020202020204" pitchFamily="34" charset="0"/>
              <a:buChar char="•"/>
            </a:pPr>
            <a:r>
              <a:rPr lang="zh-CN" altLang="en-US">
                <a:latin typeface="华文楷体" panose="02010600040101010101" pitchFamily="2" charset="-122"/>
                <a:ea typeface="华文楷体" panose="02010600040101010101" pitchFamily="2" charset="-122"/>
              </a:rPr>
              <a:t>敏感文件共享时，可压缩文件并设置密码</a:t>
            </a:r>
            <a:endParaRPr lang="en-US" altLang="zh-CN" dirty="0">
              <a:latin typeface="华文楷体" panose="02010600040101010101" pitchFamily="2" charset="-122"/>
              <a:ea typeface="华文楷体" panose="02010600040101010101" pitchFamily="2" charset="-122"/>
            </a:endParaRPr>
          </a:p>
        </p:txBody>
      </p:sp>
      <p:sp>
        <p:nvSpPr>
          <p:cNvPr id="8"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测测你的前世是谁”、…"/>
          <p:cNvSpPr/>
          <p:nvPr/>
        </p:nvSpPr>
        <p:spPr>
          <a:xfrm>
            <a:off x="1206876" y="1285182"/>
            <a:ext cx="3129458" cy="1398716"/>
          </a:xfrm>
          <a:prstGeom prst="rect">
            <a:avLst/>
          </a:prstGeom>
          <a:ln w="3175">
            <a:miter lim="400000"/>
          </a:ln>
        </p:spPr>
        <p:txBody>
          <a:bodyPr wrap="square" lIns="28575" tIns="28575" rIns="28575" bIns="28575" anchor="ctr">
            <a:spAutoFit/>
          </a:bodyPr>
          <a:lstStyle/>
          <a:p>
            <a:pPr algn="l" defTabSz="457200">
              <a:lnSpc>
                <a:spcPct val="150000"/>
              </a:lnSpc>
              <a:buSzPct val="75000"/>
              <a:defRPr sz="3500">
                <a:latin typeface="Helvetica"/>
                <a:ea typeface="Helvetica"/>
                <a:cs typeface="Helvetica"/>
                <a:sym typeface="Helvetica"/>
              </a:defRPr>
            </a:pPr>
            <a:r>
              <a:rPr sz="2000" dirty="0">
                <a:latin typeface="华文楷体" panose="02010600040101010101" pitchFamily="2" charset="-122"/>
                <a:ea typeface="华文楷体" panose="02010600040101010101" pitchFamily="2" charset="-122"/>
              </a:rPr>
              <a:t>“</a:t>
            </a:r>
            <a:r>
              <a:rPr sz="2000" dirty="0" err="1">
                <a:latin typeface="华文楷体" panose="02010600040101010101" pitchFamily="2" charset="-122"/>
                <a:ea typeface="华文楷体" panose="02010600040101010101" pitchFamily="2" charset="-122"/>
              </a:rPr>
              <a:t>测测你的前世是谁</a:t>
            </a:r>
            <a:r>
              <a:rPr sz="2000" dirty="0">
                <a:latin typeface="华文楷体" panose="02010600040101010101" pitchFamily="2" charset="-122"/>
                <a:ea typeface="华文楷体" panose="02010600040101010101" pitchFamily="2" charset="-122"/>
              </a:rPr>
              <a:t>”、</a:t>
            </a:r>
            <a:endParaRPr sz="2000" dirty="0">
              <a:latin typeface="华文楷体" panose="02010600040101010101" pitchFamily="2" charset="-122"/>
              <a:ea typeface="华文楷体" panose="02010600040101010101" pitchFamily="2" charset="-122"/>
            </a:endParaRPr>
          </a:p>
          <a:p>
            <a:pPr algn="l" defTabSz="457200">
              <a:lnSpc>
                <a:spcPct val="150000"/>
              </a:lnSpc>
              <a:buSzPct val="75000"/>
              <a:defRPr sz="3500">
                <a:latin typeface="Helvetica"/>
                <a:ea typeface="Helvetica"/>
                <a:cs typeface="Helvetica"/>
                <a:sym typeface="Helvetica"/>
              </a:defRPr>
            </a:pPr>
            <a:r>
              <a:rPr sz="2000" dirty="0">
                <a:latin typeface="华文楷体" panose="02010600040101010101" pitchFamily="2" charset="-122"/>
                <a:ea typeface="华文楷体" panose="02010600040101010101" pitchFamily="2" charset="-122"/>
              </a:rPr>
              <a:t>“</a:t>
            </a:r>
            <a:r>
              <a:rPr sz="2000" dirty="0" err="1">
                <a:latin typeface="华文楷体" panose="02010600040101010101" pitchFamily="2" charset="-122"/>
                <a:ea typeface="华文楷体" panose="02010600040101010101" pitchFamily="2" charset="-122"/>
              </a:rPr>
              <a:t>测测你的最佳伴侣</a:t>
            </a:r>
            <a:r>
              <a:rPr sz="2000" dirty="0">
                <a:latin typeface="华文楷体" panose="02010600040101010101" pitchFamily="2" charset="-122"/>
                <a:ea typeface="华文楷体" panose="02010600040101010101" pitchFamily="2" charset="-122"/>
              </a:rPr>
              <a:t>”、</a:t>
            </a:r>
            <a:endParaRPr sz="2000" dirty="0">
              <a:latin typeface="华文楷体" panose="02010600040101010101" pitchFamily="2" charset="-122"/>
              <a:ea typeface="华文楷体" panose="02010600040101010101" pitchFamily="2" charset="-122"/>
            </a:endParaRPr>
          </a:p>
          <a:p>
            <a:pPr algn="l" defTabSz="457200">
              <a:lnSpc>
                <a:spcPct val="150000"/>
              </a:lnSpc>
              <a:buSzPct val="75000"/>
              <a:defRPr sz="3500">
                <a:latin typeface="Helvetica"/>
                <a:ea typeface="Helvetica"/>
                <a:cs typeface="Helvetica"/>
                <a:sym typeface="Helvetica"/>
              </a:defRPr>
            </a:pPr>
            <a:r>
              <a:rPr sz="2000" dirty="0">
                <a:latin typeface="华文楷体" panose="02010600040101010101" pitchFamily="2" charset="-122"/>
                <a:ea typeface="华文楷体" panose="02010600040101010101" pitchFamily="2" charset="-122"/>
              </a:rPr>
              <a:t>“</a:t>
            </a:r>
            <a:r>
              <a:rPr sz="2000" dirty="0" err="1">
                <a:latin typeface="华文楷体" panose="02010600040101010101" pitchFamily="2" charset="-122"/>
                <a:ea typeface="华文楷体" panose="02010600040101010101" pitchFamily="2" charset="-122"/>
              </a:rPr>
              <a:t>测测你的合理薪资</a:t>
            </a:r>
            <a:r>
              <a:rPr sz="20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a:t>
            </a:r>
            <a:endParaRPr sz="1600" dirty="0">
              <a:latin typeface="华文楷体" panose="02010600040101010101" pitchFamily="2" charset="-122"/>
              <a:ea typeface="华文楷体" panose="02010600040101010101" pitchFamily="2" charset="-122"/>
            </a:endParaRPr>
          </a:p>
        </p:txBody>
      </p:sp>
      <p:sp>
        <p:nvSpPr>
          <p:cNvPr id="7" name="“活动推广，扫一下送一瓶花露水”"/>
          <p:cNvSpPr/>
          <p:nvPr/>
        </p:nvSpPr>
        <p:spPr>
          <a:xfrm>
            <a:off x="4612741" y="1454912"/>
            <a:ext cx="2677660" cy="611706"/>
          </a:xfrm>
          <a:prstGeom prst="rect">
            <a:avLst/>
          </a:prstGeom>
          <a:ln w="3175">
            <a:miter lim="400000"/>
          </a:ln>
        </p:spPr>
        <p:txBody>
          <a:bodyPr wrap="square" lIns="28575" tIns="28575" rIns="28575" bIns="28575" anchor="ctr">
            <a:spAutoFit/>
          </a:bodyPr>
          <a:lstStyle>
            <a:lvl1pPr marL="410210" indent="-410210" algn="l" defTabSz="457200">
              <a:buSzPct val="75000"/>
              <a:buChar char="•"/>
              <a:defRPr sz="3500">
                <a:latin typeface="Helvetica"/>
                <a:ea typeface="Helvetica"/>
                <a:cs typeface="Helvetica"/>
                <a:sym typeface="Helvetica"/>
              </a:defRPr>
            </a:lvl1pPr>
          </a:lstStyle>
          <a:p>
            <a:pPr marL="0" indent="0">
              <a:buNone/>
            </a:pPr>
            <a:r>
              <a:rPr sz="1800" dirty="0">
                <a:latin typeface="华文楷体" panose="02010600040101010101" pitchFamily="2" charset="-122"/>
                <a:ea typeface="华文楷体" panose="02010600040101010101" pitchFamily="2" charset="-122"/>
              </a:rPr>
              <a:t>“</a:t>
            </a:r>
            <a:r>
              <a:rPr sz="1800" dirty="0" err="1">
                <a:latin typeface="华文楷体" panose="02010600040101010101" pitchFamily="2" charset="-122"/>
                <a:ea typeface="华文楷体" panose="02010600040101010101" pitchFamily="2" charset="-122"/>
              </a:rPr>
              <a:t>活动推广，扫一下送一瓶花露水</a:t>
            </a:r>
            <a:r>
              <a:rPr sz="1800" dirty="0">
                <a:latin typeface="华文楷体" panose="02010600040101010101" pitchFamily="2" charset="-122"/>
                <a:ea typeface="华文楷体" panose="02010600040101010101" pitchFamily="2" charset="-122"/>
              </a:rPr>
              <a:t>”</a:t>
            </a:r>
            <a:endParaRPr sz="1800" dirty="0">
              <a:latin typeface="华文楷体" panose="02010600040101010101" pitchFamily="2" charset="-122"/>
              <a:ea typeface="华文楷体" panose="02010600040101010101" pitchFamily="2" charset="-122"/>
            </a:endParaRPr>
          </a:p>
        </p:txBody>
      </p:sp>
      <p:sp>
        <p:nvSpPr>
          <p:cNvPr id="9" name="“大量积分未使用，并且马上要清零”"/>
          <p:cNvSpPr/>
          <p:nvPr/>
        </p:nvSpPr>
        <p:spPr>
          <a:xfrm>
            <a:off x="7724689" y="1593412"/>
            <a:ext cx="4114660" cy="334707"/>
          </a:xfrm>
          <a:prstGeom prst="rect">
            <a:avLst/>
          </a:prstGeom>
          <a:ln w="3175">
            <a:miter lim="400000"/>
          </a:ln>
        </p:spPr>
        <p:txBody>
          <a:bodyPr wrap="square" lIns="28575" tIns="28575" rIns="28575" bIns="28575" anchor="ctr">
            <a:spAutoFit/>
          </a:bodyPr>
          <a:lstStyle>
            <a:lvl1pPr marL="410210" indent="-410210" algn="l" defTabSz="457200">
              <a:buSzPct val="75000"/>
              <a:buChar char="•"/>
              <a:defRPr sz="3500">
                <a:latin typeface="Helvetica"/>
                <a:ea typeface="Helvetica"/>
                <a:cs typeface="Helvetica"/>
                <a:sym typeface="Helvetica"/>
              </a:defRPr>
            </a:lvl1pPr>
          </a:lstStyle>
          <a:p>
            <a:pPr marL="0" indent="0">
              <a:buNone/>
            </a:pPr>
            <a:r>
              <a:rPr sz="1800" dirty="0">
                <a:latin typeface="华文楷体" panose="02010600040101010101" pitchFamily="2" charset="-122"/>
                <a:ea typeface="华文楷体" panose="02010600040101010101" pitchFamily="2" charset="-122"/>
              </a:rPr>
              <a:t>“</a:t>
            </a:r>
            <a:r>
              <a:rPr sz="1800" dirty="0" err="1">
                <a:latin typeface="华文楷体" panose="02010600040101010101" pitchFamily="2" charset="-122"/>
                <a:ea typeface="华文楷体" panose="02010600040101010101" pitchFamily="2" charset="-122"/>
              </a:rPr>
              <a:t>大量积分未使用，并且马上要清零</a:t>
            </a:r>
            <a:r>
              <a:rPr sz="1800" dirty="0">
                <a:latin typeface="华文楷体" panose="02010600040101010101" pitchFamily="2" charset="-122"/>
                <a:ea typeface="华文楷体" panose="02010600040101010101" pitchFamily="2" charset="-122"/>
              </a:rPr>
              <a:t>”</a:t>
            </a:r>
            <a:endParaRPr sz="1800" dirty="0">
              <a:latin typeface="华文楷体" panose="02010600040101010101" pitchFamily="2" charset="-122"/>
              <a:ea typeface="华文楷体" panose="02010600040101010101" pitchFamily="2" charset="-122"/>
            </a:endParaRPr>
          </a:p>
        </p:txBody>
      </p:sp>
      <p:pic>
        <p:nvPicPr>
          <p:cNvPr id="11" name="pasted-image.pdf" descr="pasted-image.pdf"/>
          <p:cNvPicPr>
            <a:picLocks noChangeAspect="1"/>
          </p:cNvPicPr>
          <p:nvPr/>
        </p:nvPicPr>
        <p:blipFill>
          <a:blip r:embed="rId1"/>
          <a:stretch>
            <a:fillRect/>
          </a:stretch>
        </p:blipFill>
        <p:spPr>
          <a:xfrm>
            <a:off x="1433605" y="3090677"/>
            <a:ext cx="2166852" cy="2166852"/>
          </a:xfrm>
          <a:prstGeom prst="rect">
            <a:avLst/>
          </a:prstGeom>
          <a:ln>
            <a:noFill/>
          </a:ln>
          <a:effectLst>
            <a:softEdge rad="112500"/>
          </a:effectLst>
        </p:spPr>
      </p:pic>
      <p:pic>
        <p:nvPicPr>
          <p:cNvPr id="13" name="pasted-image.pdf" descr="pasted-image.pdf"/>
          <p:cNvPicPr>
            <a:picLocks noChangeAspect="1"/>
          </p:cNvPicPr>
          <p:nvPr/>
        </p:nvPicPr>
        <p:blipFill>
          <a:blip r:embed="rId2"/>
          <a:stretch>
            <a:fillRect/>
          </a:stretch>
        </p:blipFill>
        <p:spPr>
          <a:xfrm>
            <a:off x="4801754" y="3064323"/>
            <a:ext cx="2588494" cy="1892531"/>
          </a:xfrm>
          <a:prstGeom prst="rect">
            <a:avLst/>
          </a:prstGeom>
          <a:ln>
            <a:noFill/>
          </a:ln>
          <a:effectLst>
            <a:softEdge rad="112500"/>
          </a:effectLst>
        </p:spPr>
      </p:pic>
      <p:pic>
        <p:nvPicPr>
          <p:cNvPr id="15" name="pasted-image.pdf" descr="pasted-image.pdf"/>
          <p:cNvPicPr>
            <a:picLocks noChangeAspect="1"/>
          </p:cNvPicPr>
          <p:nvPr/>
        </p:nvPicPr>
        <p:blipFill>
          <a:blip r:embed="rId3"/>
          <a:stretch>
            <a:fillRect/>
          </a:stretch>
        </p:blipFill>
        <p:spPr>
          <a:xfrm>
            <a:off x="8682985" y="2683898"/>
            <a:ext cx="1778764" cy="2391717"/>
          </a:xfrm>
          <a:prstGeom prst="rect">
            <a:avLst/>
          </a:prstGeom>
          <a:ln>
            <a:noFill/>
          </a:ln>
          <a:effectLst>
            <a:softEdge rad="112500"/>
          </a:effectLst>
        </p:spPr>
      </p:pic>
      <p:sp>
        <p:nvSpPr>
          <p:cNvPr id="19"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个人安全  </a:t>
            </a:r>
            <a:r>
              <a:rPr lang="en-US" altLang="zh-CN" sz="3600" b="1">
                <a:latin typeface="华文楷体" panose="02010600040101010101" pitchFamily="2" charset="-122"/>
                <a:ea typeface="华文楷体" panose="02010600040101010101" pitchFamily="2" charset="-122"/>
              </a:rPr>
              <a:t>– </a:t>
            </a:r>
            <a:r>
              <a:rPr lang="zh-CN" altLang="en-US" sz="3600" b="1">
                <a:latin typeface="华文楷体" panose="02010600040101010101" pitchFamily="2" charset="-122"/>
                <a:ea typeface="华文楷体" panose="02010600040101010101" pitchFamily="2" charset="-122"/>
              </a:rPr>
              <a:t>信息上传需注意</a:t>
            </a:r>
            <a:endParaRPr lang="zh-CN" altLang="en-US" sz="3600" b="1">
              <a:latin typeface="华文楷体" panose="02010600040101010101" pitchFamily="2" charset="-122"/>
              <a:ea typeface="华文楷体" panose="02010600040101010101" pitchFamily="2" charset="-122"/>
            </a:endParaRPr>
          </a:p>
        </p:txBody>
      </p:sp>
      <p:sp>
        <p:nvSpPr>
          <p:cNvPr id="21"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9"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个人安全  </a:t>
            </a:r>
            <a:r>
              <a:rPr lang="en-US" altLang="zh-CN" sz="3600" b="1">
                <a:latin typeface="华文楷体" panose="02010600040101010101" pitchFamily="2" charset="-122"/>
                <a:ea typeface="华文楷体" panose="02010600040101010101" pitchFamily="2" charset="-122"/>
              </a:rPr>
              <a:t>– </a:t>
            </a:r>
            <a:r>
              <a:rPr lang="zh-CN" altLang="en-US" sz="3600" b="1">
                <a:latin typeface="华文楷体" panose="02010600040101010101" pitchFamily="2" charset="-122"/>
                <a:ea typeface="华文楷体" panose="02010600040101010101" pitchFamily="2" charset="-122"/>
              </a:rPr>
              <a:t>信息上传需注意（疫情数据为例）</a:t>
            </a:r>
            <a:endParaRPr lang="zh-CN" altLang="en-US" sz="3600" b="1">
              <a:latin typeface="华文楷体" panose="02010600040101010101" pitchFamily="2" charset="-122"/>
              <a:ea typeface="华文楷体" panose="02010600040101010101" pitchFamily="2" charset="-122"/>
            </a:endParaRPr>
          </a:p>
        </p:txBody>
      </p:sp>
      <p:sp>
        <p:nvSpPr>
          <p:cNvPr id="11" name="文本框 10"/>
          <p:cNvSpPr txBox="1"/>
          <p:nvPr/>
        </p:nvSpPr>
        <p:spPr>
          <a:xfrm>
            <a:off x="447821" y="976099"/>
            <a:ext cx="8583883" cy="2130263"/>
          </a:xfrm>
          <a:prstGeom prst="rect">
            <a:avLst/>
          </a:prstGeom>
          <a:noFill/>
        </p:spPr>
        <p:txBody>
          <a:bodyPr wrap="square">
            <a:spAutoFit/>
          </a:bodyPr>
          <a:lstStyle/>
          <a:p>
            <a:pPr lvl="0" algn="just">
              <a:lnSpc>
                <a:spcPct val="150000"/>
              </a:lnSpc>
            </a:pPr>
            <a:r>
              <a:rPr lang="zh-CN" altLang="en-US" sz="1800" b="1" kern="100">
                <a:effectLst/>
                <a:latin typeface="宋体" panose="02010600030101010101" pitchFamily="2" charset="-122"/>
                <a:ea typeface="宋体" panose="02010600030101010101" pitchFamily="2" charset="-122"/>
                <a:cs typeface="Times New Roman" panose="02020603050405020304" pitchFamily="18" charset="0"/>
              </a:rPr>
              <a:t>一、线上工具选择要当心</a:t>
            </a:r>
            <a:endParaRPr lang="zh-CN" altLang="en-US" sz="1800" b="1" kern="100">
              <a:effectLst/>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下载、扫码需注意：关注其是否存在个人信息收集行为，如填报手机号、要求打开权限等。</a:t>
            </a:r>
            <a:endPar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个人信息收集需识别：关注其开发商、发布者是否清晰明确。是否为具备疫情防控相关授权的机构。</a:t>
            </a:r>
            <a:endParaRPr lang="zh-CN" altLang="en-US">
              <a:latin typeface="华文楷体" panose="02010600040101010101" pitchFamily="2" charset="-122"/>
              <a:ea typeface="华文楷体" panose="02010600040101010101" pitchFamily="2" charset="-122"/>
            </a:endParaRPr>
          </a:p>
        </p:txBody>
      </p:sp>
      <p:sp>
        <p:nvSpPr>
          <p:cNvPr id="4" name="文本框 3"/>
          <p:cNvSpPr txBox="1"/>
          <p:nvPr/>
        </p:nvSpPr>
        <p:spPr>
          <a:xfrm>
            <a:off x="447822" y="3212431"/>
            <a:ext cx="8720241" cy="2961260"/>
          </a:xfrm>
          <a:prstGeom prst="rect">
            <a:avLst/>
          </a:prstGeom>
          <a:noFill/>
        </p:spPr>
        <p:txBody>
          <a:bodyPr wrap="square">
            <a:spAutoFit/>
          </a:bodyPr>
          <a:lstStyle/>
          <a:p>
            <a:pPr lvl="0" algn="just">
              <a:lnSpc>
                <a:spcPct val="150000"/>
              </a:lnSpc>
            </a:pPr>
            <a:r>
              <a:rPr lang="zh-CN" altLang="en-US" sz="1800" b="1" kern="100">
                <a:effectLst/>
                <a:latin typeface="宋体" panose="02010600030101010101" pitchFamily="2" charset="-122"/>
                <a:ea typeface="宋体" panose="02010600030101010101" pitchFamily="2" charset="-122"/>
                <a:cs typeface="Times New Roman" panose="02020603050405020304" pitchFamily="18" charset="0"/>
              </a:rPr>
              <a:t>二、个人信息谨慎填</a:t>
            </a:r>
            <a:endParaRPr lang="zh-CN" altLang="en-US" sz="1800" b="1" kern="100">
              <a:effectLst/>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尽可能填写与疫情防控相关的必填项信息。</a:t>
            </a:r>
            <a:endPar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对于存在疑问的填写项，可与相关工作人员进行沟通，了解原因和目的。</a:t>
            </a:r>
            <a:endPar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注册、登录</a:t>
            </a:r>
            <a:r>
              <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rPr>
              <a:t>App</a:t>
            </a: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时应谨慎提交个人信息。</a:t>
            </a:r>
            <a:endPar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endParaRPr>
          </a:p>
          <a:p>
            <a:pPr lvl="0" algn="just">
              <a:lnSpc>
                <a:spcPct val="150000"/>
              </a:lnSpc>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对于需要注册使用的线上工具，如密切接触者查询等，可以了解其查询条件及需要提供的个人信息后，对比多款类似工具，选择收集个人信息最少的工具进行查询。注册环节如非必要，</a:t>
            </a:r>
            <a:r>
              <a:rPr lang="zh-CN" altLang="en-US" sz="1800" kern="100">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rPr>
              <a:t>谨慎提交个人敏感信息，如身份证照片、银行卡号等</a:t>
            </a: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a:latin typeface="华文楷体" panose="02010600040101010101" pitchFamily="2" charset="-122"/>
              <a:ea typeface="华文楷体" panose="02010600040101010101" pitchFamily="2" charset="-122"/>
            </a:endParaRPr>
          </a:p>
        </p:txBody>
      </p:sp>
      <p:sp>
        <p:nvSpPr>
          <p:cNvPr id="6"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1805"/>
          <a:stretch>
            <a:fillRect/>
          </a:stretch>
        </p:blipFill>
        <p:spPr>
          <a:xfrm>
            <a:off x="9289952" y="1179095"/>
            <a:ext cx="2549397" cy="522264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9"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个人安全  </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信息上传需注意（疫情数据为例）</a:t>
            </a:r>
            <a:endParaRPr lang="zh-CN" altLang="en-US" sz="3600" b="1">
              <a:latin typeface="华文楷体" panose="02010600040101010101" pitchFamily="2" charset="-122"/>
              <a:ea typeface="华文楷体" panose="02010600040101010101" pitchFamily="2" charset="-122"/>
            </a:endParaRPr>
          </a:p>
        </p:txBody>
      </p:sp>
      <p:sp>
        <p:nvSpPr>
          <p:cNvPr id="11" name="文本框 10"/>
          <p:cNvSpPr txBox="1"/>
          <p:nvPr/>
        </p:nvSpPr>
        <p:spPr>
          <a:xfrm>
            <a:off x="616264" y="1179095"/>
            <a:ext cx="8166789" cy="2130263"/>
          </a:xfrm>
          <a:prstGeom prst="rect">
            <a:avLst/>
          </a:prstGeom>
          <a:noFill/>
        </p:spPr>
        <p:txBody>
          <a:bodyPr wrap="square">
            <a:spAutoFit/>
          </a:bodyPr>
          <a:lstStyle/>
          <a:p>
            <a:pPr lvl="0" algn="just">
              <a:lnSpc>
                <a:spcPct val="150000"/>
              </a:lnSpc>
            </a:pPr>
            <a:r>
              <a:rPr lang="zh-CN" altLang="en-US" sz="1800" b="1" kern="100">
                <a:effectLst/>
                <a:latin typeface="宋体" panose="02010600030101010101" pitchFamily="2" charset="-122"/>
                <a:ea typeface="宋体" panose="02010600030101010101" pitchFamily="2" charset="-122"/>
                <a:cs typeface="Times New Roman" panose="02020603050405020304" pitchFamily="18" charset="0"/>
              </a:rPr>
              <a:t>三、个人信息保护机制要了解</a:t>
            </a:r>
            <a:endParaRPr lang="zh-CN" altLang="en-US" sz="1800" b="1" kern="100">
              <a:effectLst/>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注册使用收集个人信息的线上工具前建议查看其隐私政策中关于收集使用个人信息的规则，如收集目的、保存时间、删除机制、注销功能、投诉渠道等。</a:t>
            </a:r>
            <a:endPar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如果线上工具提供了完善的个人信息保护机制使用过程中发现个人信息安全问题时，可通过投诉举报、注销账号、删除信息等机制来维护个人权益。</a:t>
            </a:r>
            <a:endParaRPr lang="zh-CN" altLang="en-US">
              <a:latin typeface="华文楷体" panose="02010600040101010101" pitchFamily="2" charset="-122"/>
              <a:ea typeface="华文楷体" panose="02010600040101010101" pitchFamily="2" charset="-122"/>
            </a:endParaRPr>
          </a:p>
        </p:txBody>
      </p:sp>
      <p:sp>
        <p:nvSpPr>
          <p:cNvPr id="4" name="文本框 3"/>
          <p:cNvSpPr txBox="1"/>
          <p:nvPr/>
        </p:nvSpPr>
        <p:spPr>
          <a:xfrm>
            <a:off x="616264" y="3631996"/>
            <a:ext cx="8166790" cy="2130263"/>
          </a:xfrm>
          <a:prstGeom prst="rect">
            <a:avLst/>
          </a:prstGeom>
          <a:noFill/>
        </p:spPr>
        <p:txBody>
          <a:bodyPr wrap="square">
            <a:spAutoFit/>
          </a:bodyPr>
          <a:lstStyle/>
          <a:p>
            <a:pPr lvl="0" algn="just">
              <a:lnSpc>
                <a:spcPct val="150000"/>
              </a:lnSpc>
            </a:pPr>
            <a:r>
              <a:rPr lang="zh-CN" altLang="en-US" sz="1800" b="1" kern="100">
                <a:effectLst/>
                <a:latin typeface="宋体" panose="02010600030101010101" pitchFamily="2" charset="-122"/>
                <a:ea typeface="宋体" panose="02010600030101010101" pitchFamily="2" charset="-122"/>
                <a:cs typeface="Times New Roman" panose="02020603050405020304" pitchFamily="18" charset="0"/>
              </a:rPr>
              <a:t>四、弃用注销要及时</a:t>
            </a:r>
            <a:endParaRPr lang="zh-CN" altLang="en-US" sz="1800" b="1" kern="100">
              <a:effectLst/>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部分</a:t>
            </a:r>
            <a:r>
              <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rPr>
              <a:t>App</a:t>
            </a: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在用户注销账号后，还继续以短信、电话等方式骚扰用户。个人应将长时间不使用的</a:t>
            </a:r>
            <a:r>
              <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rPr>
              <a:t>App</a:t>
            </a: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账号解绑、注销，再删除客户端。</a:t>
            </a:r>
            <a:endPar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换手机号时，应注销旧手机号注册的各种账号。</a:t>
            </a:r>
            <a:endPar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50000"/>
              </a:lnSpc>
              <a:buAutoNum type="arabicPeriod"/>
            </a:pP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如发现</a:t>
            </a:r>
            <a:r>
              <a:rPr lang="en-US" altLang="zh-CN" sz="1800" kern="100">
                <a:effectLst/>
                <a:latin typeface="华文楷体" panose="02010600040101010101" pitchFamily="2" charset="-122"/>
                <a:ea typeface="华文楷体" panose="02010600040101010101" pitchFamily="2" charset="-122"/>
                <a:cs typeface="Times New Roman" panose="02020603050405020304" pitchFamily="18" charset="0"/>
              </a:rPr>
              <a:t>App</a:t>
            </a:r>
            <a:r>
              <a:rPr lang="zh-CN" altLang="en-US" sz="1800" kern="100">
                <a:effectLst/>
                <a:latin typeface="华文楷体" panose="02010600040101010101" pitchFamily="2" charset="-122"/>
                <a:ea typeface="华文楷体" panose="02010600040101010101" pitchFamily="2" charset="-122"/>
                <a:cs typeface="Times New Roman" panose="02020603050405020304" pitchFamily="18" charset="0"/>
              </a:rPr>
              <a:t>未提供注销账号功能或注销机制无效，可向有关部门举报。</a:t>
            </a:r>
            <a:endParaRPr lang="zh-CN" altLang="en-US">
              <a:latin typeface="华文楷体" panose="02010600040101010101" pitchFamily="2" charset="-122"/>
              <a:ea typeface="华文楷体" panose="02010600040101010101" pitchFamily="2" charset="-122"/>
            </a:endParaRPr>
          </a:p>
        </p:txBody>
      </p:sp>
      <p:sp>
        <p:nvSpPr>
          <p:cNvPr id="5"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b="1805"/>
          <a:stretch>
            <a:fillRect/>
          </a:stretch>
        </p:blipFill>
        <p:spPr>
          <a:xfrm>
            <a:off x="9289952" y="1179095"/>
            <a:ext cx="2549397" cy="522264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个人安全  </a:t>
            </a:r>
            <a:r>
              <a:rPr lang="en-US" altLang="zh-CN" sz="3600" b="1">
                <a:latin typeface="华文楷体" panose="02010600040101010101" pitchFamily="2" charset="-122"/>
                <a:ea typeface="华文楷体" panose="02010600040101010101" pitchFamily="2" charset="-122"/>
              </a:rPr>
              <a:t>– WiFi</a:t>
            </a:r>
            <a:r>
              <a:rPr lang="zh-CN" altLang="en-US" sz="3600" b="1">
                <a:latin typeface="华文楷体" panose="02010600040101010101" pitchFamily="2" charset="-122"/>
                <a:ea typeface="华文楷体" panose="02010600040101010101" pitchFamily="2" charset="-122"/>
              </a:rPr>
              <a:t>安全</a:t>
            </a:r>
            <a:endParaRPr lang="zh-CN" altLang="en-US" sz="3600" b="1">
              <a:latin typeface="华文楷体" panose="02010600040101010101" pitchFamily="2" charset="-122"/>
              <a:ea typeface="华文楷体" panose="02010600040101010101" pitchFamily="2" charset="-122"/>
            </a:endParaRPr>
          </a:p>
        </p:txBody>
      </p:sp>
      <p:sp>
        <p:nvSpPr>
          <p:cNvPr id="7" name="Wi-Fi钓鱼-安全Tips"/>
          <p:cNvSpPr/>
          <p:nvPr/>
        </p:nvSpPr>
        <p:spPr>
          <a:xfrm>
            <a:off x="1363756" y="2996984"/>
            <a:ext cx="2323750" cy="365485"/>
          </a:xfrm>
          <a:prstGeom prst="rect">
            <a:avLst/>
          </a:prstGeom>
          <a:ln w="3175">
            <a:miter lim="400000"/>
          </a:ln>
        </p:spPr>
        <p:txBody>
          <a:bodyPr wrap="square" lIns="28575" tIns="28575" rIns="28575" bIns="28575" anchor="ctr">
            <a:spAutoFit/>
          </a:bodyPr>
          <a:lstStyle>
            <a:lvl1pPr algn="l" defTabSz="457200">
              <a:defRPr sz="6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2000" dirty="0"/>
              <a:t>Wi-</a:t>
            </a:r>
            <a:r>
              <a:rPr sz="2000" dirty="0" err="1"/>
              <a:t>Fi钓鱼</a:t>
            </a:r>
            <a:r>
              <a:rPr sz="2000" dirty="0"/>
              <a:t>-</a:t>
            </a:r>
            <a:r>
              <a:rPr sz="2000" dirty="0" err="1"/>
              <a:t>安全Tips</a:t>
            </a:r>
            <a:endParaRPr sz="2000" dirty="0"/>
          </a:p>
        </p:txBody>
      </p:sp>
      <p:sp>
        <p:nvSpPr>
          <p:cNvPr id="9" name="不可信WIFI谨慎连接：免费WIFI、公共WIFI…"/>
          <p:cNvSpPr/>
          <p:nvPr/>
        </p:nvSpPr>
        <p:spPr>
          <a:xfrm>
            <a:off x="1358005" y="3495532"/>
            <a:ext cx="6109386" cy="1288814"/>
          </a:xfrm>
          <a:prstGeom prst="rect">
            <a:avLst/>
          </a:prstGeom>
          <a:ln w="3175">
            <a:miter lim="400000"/>
          </a:ln>
        </p:spPr>
        <p:txBody>
          <a:bodyPr wrap="square" lIns="28575" tIns="28575" rIns="28575" bIns="28575" anchor="ctr">
            <a:spAutoFit/>
          </a:bodyPr>
          <a:lstStyle/>
          <a:p>
            <a:pPr marL="410210" indent="-410210" algn="l" defTabSz="457200">
              <a:buSzPct val="75000"/>
              <a:buFont typeface="Wingdings" panose="05000000000000000000" pitchFamily="2" charset="2"/>
              <a:buChar char="l"/>
              <a:defRPr sz="3500">
                <a:latin typeface="Helvetica"/>
                <a:ea typeface="Helvetica"/>
                <a:cs typeface="Helvetica"/>
                <a:sym typeface="Helvetica"/>
              </a:defRPr>
            </a:pPr>
            <a:r>
              <a:rPr sz="2000" dirty="0" err="1">
                <a:latin typeface="华文楷体" panose="02010600040101010101" pitchFamily="2" charset="-122"/>
                <a:ea typeface="华文楷体" panose="02010600040101010101" pitchFamily="2" charset="-122"/>
              </a:rPr>
              <a:t>不可信WIFI谨慎连接：免费WIFI、公共WIFI</a:t>
            </a:r>
            <a:endParaRPr sz="2000" dirty="0">
              <a:latin typeface="华文楷体" panose="02010600040101010101" pitchFamily="2" charset="-122"/>
              <a:ea typeface="华文楷体" panose="02010600040101010101" pitchFamily="2" charset="-122"/>
            </a:endParaRPr>
          </a:p>
          <a:p>
            <a:pPr marL="410210" indent="-410210" algn="l" defTabSz="457200">
              <a:buSzPct val="75000"/>
              <a:buFont typeface="Wingdings" panose="05000000000000000000" pitchFamily="2" charset="2"/>
              <a:buChar char="l"/>
              <a:defRPr sz="3500">
                <a:latin typeface="Helvetica"/>
                <a:ea typeface="Helvetica"/>
                <a:cs typeface="Helvetica"/>
                <a:sym typeface="Helvetica"/>
              </a:defRPr>
            </a:pPr>
            <a:r>
              <a:rPr sz="2000" dirty="0" err="1">
                <a:latin typeface="华文楷体" panose="02010600040101010101" pitchFamily="2" charset="-122"/>
                <a:ea typeface="华文楷体" panose="02010600040101010101" pitchFamily="2" charset="-122"/>
              </a:rPr>
              <a:t>连接非可信网络时不进行敏感操作：邮件往来、工作更新、金融相关操作</a:t>
            </a:r>
            <a:endParaRPr sz="2000" dirty="0">
              <a:latin typeface="华文楷体" panose="02010600040101010101" pitchFamily="2" charset="-122"/>
              <a:ea typeface="华文楷体" panose="02010600040101010101" pitchFamily="2" charset="-122"/>
            </a:endParaRPr>
          </a:p>
          <a:p>
            <a:pPr marL="410210" indent="-410210" algn="l" defTabSz="457200">
              <a:buSzPct val="75000"/>
              <a:buFont typeface="Wingdings" panose="05000000000000000000" pitchFamily="2" charset="2"/>
              <a:buChar char="l"/>
              <a:defRPr sz="3500">
                <a:latin typeface="Helvetica"/>
                <a:ea typeface="Helvetica"/>
                <a:cs typeface="Helvetica"/>
                <a:sym typeface="Helvetica"/>
              </a:defRPr>
            </a:pPr>
            <a:r>
              <a:rPr sz="2000" dirty="0" err="1">
                <a:latin typeface="华文楷体" panose="02010600040101010101" pitchFamily="2" charset="-122"/>
                <a:ea typeface="华文楷体" panose="02010600040101010101" pitchFamily="2" charset="-122"/>
              </a:rPr>
              <a:t>使用加密通道进行传输，如使用VPN</a:t>
            </a:r>
            <a:endParaRPr sz="2000" dirty="0">
              <a:latin typeface="华文楷体" panose="02010600040101010101" pitchFamily="2" charset="-122"/>
              <a:ea typeface="华文楷体" panose="02010600040101010101" pitchFamily="2" charset="-122"/>
            </a:endParaRPr>
          </a:p>
        </p:txBody>
      </p:sp>
      <p:pic>
        <p:nvPicPr>
          <p:cNvPr id="11" name="pasted-image.png" descr="pasted-image.png"/>
          <p:cNvPicPr>
            <a:picLocks noChangeAspect="1"/>
          </p:cNvPicPr>
          <p:nvPr/>
        </p:nvPicPr>
        <p:blipFill>
          <a:blip r:embed="rId1"/>
          <a:stretch>
            <a:fillRect/>
          </a:stretch>
        </p:blipFill>
        <p:spPr>
          <a:xfrm>
            <a:off x="904649" y="1448953"/>
            <a:ext cx="3921966" cy="1343273"/>
          </a:xfrm>
          <a:prstGeom prst="rect">
            <a:avLst/>
          </a:prstGeom>
          <a:ln w="3175">
            <a:miter lim="400000"/>
            <a:headEnd/>
            <a:tailEnd/>
          </a:ln>
        </p:spPr>
      </p:pic>
      <p:sp>
        <p:nvSpPr>
          <p:cNvPr id="13" name="矩形: 圆角 12"/>
          <p:cNvSpPr/>
          <p:nvPr/>
        </p:nvSpPr>
        <p:spPr>
          <a:xfrm>
            <a:off x="8544091" y="2120589"/>
            <a:ext cx="2258240" cy="408618"/>
          </a:xfrm>
          <a:prstGeom prst="roundRect">
            <a:avLst/>
          </a:prstGeom>
          <a:solidFill>
            <a:srgbClr val="FFFFFF"/>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免费</a:t>
            </a:r>
            <a:r>
              <a:rPr kumimoji="0" lang="en-US" altLang="zh-CN" sz="1800" b="0" i="0" u="none" strike="noStrike" cap="none" spc="0" normalizeH="0" baseline="0" dirty="0" err="1">
                <a:ln>
                  <a:noFill/>
                </a:ln>
                <a:solidFill>
                  <a:srgbClr val="000000"/>
                </a:solidFill>
                <a:effectLst/>
                <a:uFillTx/>
                <a:latin typeface="+mn-lt"/>
                <a:ea typeface="+mn-ea"/>
                <a:cs typeface="+mn-cs"/>
                <a:sym typeface="Calibri" panose="020F0502020204030204"/>
              </a:rPr>
              <a:t>wifi</a:t>
            </a:r>
            <a:r>
              <a:rPr lang="zh-CN" altLang="en-US" dirty="0"/>
              <a:t>接入</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5" name="矩形: 圆角 14"/>
          <p:cNvSpPr/>
          <p:nvPr/>
        </p:nvSpPr>
        <p:spPr>
          <a:xfrm>
            <a:off x="8544091" y="2739522"/>
            <a:ext cx="2258240" cy="408618"/>
          </a:xfrm>
          <a:prstGeom prst="roundRect">
            <a:avLst/>
          </a:prstGeom>
          <a:solidFill>
            <a:srgbClr val="FFFFFF"/>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私搭</a:t>
            </a:r>
            <a:r>
              <a:rPr kumimoji="0" lang="en-US" altLang="zh-CN" sz="1800" b="0" i="0" u="none" strike="noStrike" cap="none" spc="0" normalizeH="0" baseline="0" dirty="0" err="1">
                <a:ln>
                  <a:noFill/>
                </a:ln>
                <a:solidFill>
                  <a:srgbClr val="000000"/>
                </a:solidFill>
                <a:effectLst/>
                <a:uFillTx/>
                <a:latin typeface="+mn-lt"/>
                <a:ea typeface="+mn-ea"/>
                <a:cs typeface="+mn-cs"/>
                <a:sym typeface="Calibri" panose="020F0502020204030204"/>
              </a:rPr>
              <a:t>wifi</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热点</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7" name="矩形: 圆角 16"/>
          <p:cNvSpPr/>
          <p:nvPr/>
        </p:nvSpPr>
        <p:spPr>
          <a:xfrm>
            <a:off x="8544091" y="3358455"/>
            <a:ext cx="2258240" cy="408618"/>
          </a:xfrm>
          <a:prstGeom prst="roundRect">
            <a:avLst/>
          </a:prstGeom>
          <a:solidFill>
            <a:srgbClr val="FFFFFF"/>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err="1">
                <a:ln>
                  <a:noFill/>
                </a:ln>
                <a:solidFill>
                  <a:srgbClr val="000000"/>
                </a:solidFill>
                <a:effectLst/>
                <a:uFillTx/>
                <a:latin typeface="+mn-lt"/>
                <a:ea typeface="+mn-ea"/>
                <a:cs typeface="+mn-cs"/>
                <a:sym typeface="Calibri" panose="020F0502020204030204"/>
              </a:rPr>
              <a:t>Wifi</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自动连接</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9" name="矩形: 圆角 18"/>
          <p:cNvSpPr/>
          <p:nvPr/>
        </p:nvSpPr>
        <p:spPr>
          <a:xfrm>
            <a:off x="8570004" y="3971817"/>
            <a:ext cx="2258240" cy="408618"/>
          </a:xfrm>
          <a:prstGeom prst="roundRect">
            <a:avLst/>
          </a:prstGeom>
          <a:solidFill>
            <a:srgbClr val="FFFFFF"/>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err="1">
                <a:ln>
                  <a:noFill/>
                </a:ln>
                <a:solidFill>
                  <a:srgbClr val="000000"/>
                </a:solidFill>
                <a:effectLst/>
                <a:uFillTx/>
                <a:latin typeface="+mn-lt"/>
                <a:ea typeface="+mn-ea"/>
                <a:cs typeface="+mn-cs"/>
                <a:sym typeface="Calibri" panose="020F0502020204030204"/>
              </a:rPr>
              <a:t>Wifi</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万能钥匙</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13" name="标题 1"/>
          <p:cNvSpPr txBox="1"/>
          <p:nvPr/>
        </p:nvSpPr>
        <p:spPr>
          <a:xfrm>
            <a:off x="904875" y="255270"/>
            <a:ext cx="885698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信息安全的三要素</a:t>
            </a:r>
            <a:endParaRPr lang="zh-CN" altLang="en-US" sz="3600" b="1">
              <a:latin typeface="华文楷体" panose="02010600040101010101" pitchFamily="2" charset="-122"/>
              <a:ea typeface="华文楷体" panose="02010600040101010101" pitchFamily="2" charset="-122"/>
            </a:endParaRPr>
          </a:p>
        </p:txBody>
      </p:sp>
      <p:grpSp>
        <p:nvGrpSpPr>
          <p:cNvPr id="8" name="Group 8"/>
          <p:cNvGrpSpPr/>
          <p:nvPr/>
        </p:nvGrpSpPr>
        <p:grpSpPr bwMode="auto">
          <a:xfrm>
            <a:off x="4306777" y="2357897"/>
            <a:ext cx="3034349" cy="2142206"/>
            <a:chOff x="1910" y="1602"/>
            <a:chExt cx="1861" cy="1330"/>
          </a:xfrm>
        </p:grpSpPr>
        <p:sp>
          <p:nvSpPr>
            <p:cNvPr id="10" name="Text Box 9" descr="对角砖形"/>
            <p:cNvSpPr txBox="1">
              <a:spLocks noChangeArrowheads="1"/>
            </p:cNvSpPr>
            <p:nvPr/>
          </p:nvSpPr>
          <p:spPr bwMode="auto">
            <a:xfrm>
              <a:off x="2272" y="2751"/>
              <a:ext cx="1036" cy="181"/>
            </a:xfrm>
            <a:prstGeom prst="rect">
              <a:avLst/>
            </a:prstGeom>
            <a:noFill/>
            <a:ln>
              <a:noFill/>
            </a:ln>
            <a:effectLst/>
            <a:extLst>
              <a:ext uri="{909E8E84-426E-40DD-AFC4-6F175D3DCCD1}">
                <a14:hiddenFill xmlns:a14="http://schemas.microsoft.com/office/drawing/2010/main">
                  <a:pattFill prst="diagBrick">
                    <a:fgClr>
                      <a:schemeClr val="accent1"/>
                    </a:fgClr>
                    <a:bgClr>
                      <a:schemeClr val="bg1"/>
                    </a:bgClr>
                  </a:patt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spcBef>
                  <a:spcPct val="50000"/>
                </a:spcBef>
              </a:pPr>
              <a:r>
                <a:rPr lang="zh-CN" altLang="en-US" sz="1600" b="1" dirty="0">
                  <a:solidFill>
                    <a:schemeClr val="accent2"/>
                  </a:solidFill>
                  <a:latin typeface="Arial" panose="020B0604020202020204" pitchFamily="34" charset="0"/>
                </a:rPr>
                <a:t>完整性</a:t>
              </a:r>
              <a:endParaRPr lang="zh-CN" altLang="en-US" sz="1600" b="1" dirty="0">
                <a:solidFill>
                  <a:schemeClr val="accent2"/>
                </a:solidFill>
                <a:latin typeface="Arial" panose="020B0604020202020204" pitchFamily="34" charset="0"/>
              </a:endParaRPr>
            </a:p>
          </p:txBody>
        </p:sp>
        <p:sp>
          <p:nvSpPr>
            <p:cNvPr id="12" name="Text Box 10" descr="对角砖形"/>
            <p:cNvSpPr txBox="1">
              <a:spLocks noChangeArrowheads="1"/>
            </p:cNvSpPr>
            <p:nvPr/>
          </p:nvSpPr>
          <p:spPr bwMode="auto">
            <a:xfrm>
              <a:off x="1910" y="1808"/>
              <a:ext cx="645" cy="181"/>
            </a:xfrm>
            <a:prstGeom prst="rect">
              <a:avLst/>
            </a:prstGeom>
            <a:noFill/>
            <a:ln>
              <a:noFill/>
            </a:ln>
            <a:effectLst/>
            <a:extLst>
              <a:ext uri="{909E8E84-426E-40DD-AFC4-6F175D3DCCD1}">
                <a14:hiddenFill xmlns:a14="http://schemas.microsoft.com/office/drawing/2010/main">
                  <a:pattFill prst="diagBrick">
                    <a:fgClr>
                      <a:schemeClr val="accent1"/>
                    </a:fgClr>
                    <a:bgClr>
                      <a:schemeClr val="bg1"/>
                    </a:bgClr>
                  </a:patt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600" b="1" dirty="0">
                  <a:solidFill>
                    <a:schemeClr val="accent2"/>
                  </a:solidFill>
                  <a:latin typeface="Arial" panose="020B0604020202020204" pitchFamily="34" charset="0"/>
                </a:rPr>
                <a:t>保密性</a:t>
              </a:r>
              <a:endParaRPr lang="zh-CN" altLang="en-US" sz="1600" b="1" dirty="0">
                <a:solidFill>
                  <a:schemeClr val="accent2"/>
                </a:solidFill>
                <a:latin typeface="Arial" panose="020B0604020202020204" pitchFamily="34" charset="0"/>
              </a:endParaRPr>
            </a:p>
          </p:txBody>
        </p:sp>
        <p:sp>
          <p:nvSpPr>
            <p:cNvPr id="14" name="Text Box 11" descr="对角砖形"/>
            <p:cNvSpPr txBox="1">
              <a:spLocks noChangeArrowheads="1"/>
            </p:cNvSpPr>
            <p:nvPr/>
          </p:nvSpPr>
          <p:spPr bwMode="auto">
            <a:xfrm>
              <a:off x="3064" y="1808"/>
              <a:ext cx="707" cy="181"/>
            </a:xfrm>
            <a:prstGeom prst="rect">
              <a:avLst/>
            </a:prstGeom>
            <a:noFill/>
            <a:ln>
              <a:noFill/>
            </a:ln>
            <a:effectLst/>
            <a:extLst>
              <a:ext uri="{909E8E84-426E-40DD-AFC4-6F175D3DCCD1}">
                <a14:hiddenFill xmlns:a14="http://schemas.microsoft.com/office/drawing/2010/main">
                  <a:pattFill prst="diagBrick">
                    <a:fgClr>
                      <a:schemeClr val="accent1"/>
                    </a:fgClr>
                    <a:bgClr>
                      <a:schemeClr val="bg1"/>
                    </a:bgClr>
                  </a:patt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1600" b="1" dirty="0">
                  <a:solidFill>
                    <a:schemeClr val="accent2"/>
                  </a:solidFill>
                  <a:latin typeface="Arial" panose="020B0604020202020204" pitchFamily="34" charset="0"/>
                </a:rPr>
                <a:t>可用性</a:t>
              </a:r>
              <a:endParaRPr lang="zh-CN" altLang="en-US" sz="1600" b="1" dirty="0">
                <a:solidFill>
                  <a:schemeClr val="accent2"/>
                </a:solidFill>
                <a:latin typeface="Arial" panose="020B0604020202020204" pitchFamily="34" charset="0"/>
              </a:endParaRPr>
            </a:p>
          </p:txBody>
        </p:sp>
        <p:sp>
          <p:nvSpPr>
            <p:cNvPr id="15" name="AutoShape 12"/>
            <p:cNvSpPr>
              <a:spLocks noChangeArrowheads="1"/>
            </p:cNvSpPr>
            <p:nvPr/>
          </p:nvSpPr>
          <p:spPr bwMode="auto">
            <a:xfrm>
              <a:off x="2081" y="1602"/>
              <a:ext cx="1488" cy="1065"/>
            </a:xfrm>
            <a:prstGeom prst="flowChartExtract">
              <a:avLst/>
            </a:prstGeom>
            <a:solidFill>
              <a:srgbClr val="FFFF99"/>
            </a:solidFill>
            <a:ln w="50800" algn="ctr">
              <a:solidFill>
                <a:schemeClr val="hlink"/>
              </a:solidFill>
              <a:miter lim="800000"/>
            </a:ln>
            <a:effectLst>
              <a:outerShdw dist="107763" dir="8100000" algn="ctr" rotWithShape="0">
                <a:srgbClr val="808080">
                  <a:alpha val="50000"/>
                </a:srgbClr>
              </a:outerShdw>
            </a:effectLst>
          </p:spPr>
          <p:txBody>
            <a:bodyPr wrap="none" anchor="ctr"/>
            <a:lstStyle>
              <a:defPPr>
                <a:defRPr lang="zh-CN"/>
              </a:defPPr>
              <a:lvl1pPr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sz="1800"/>
            </a:p>
          </p:txBody>
        </p:sp>
        <p:sp>
          <p:nvSpPr>
            <p:cNvPr id="16" name="Text Box 13"/>
            <p:cNvSpPr txBox="1">
              <a:spLocks noChangeArrowheads="1"/>
            </p:cNvSpPr>
            <p:nvPr/>
          </p:nvSpPr>
          <p:spPr bwMode="auto">
            <a:xfrm>
              <a:off x="2427" y="2220"/>
              <a:ext cx="797"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zh-CN"/>
              </a:defPPr>
              <a:lvl1pPr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2000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90000"/>
                </a:lnSpc>
                <a:spcBef>
                  <a:spcPct val="50000"/>
                </a:spcBef>
              </a:pPr>
              <a:r>
                <a:rPr lang="zh-CN" altLang="en-US" sz="1800" b="1" dirty="0">
                  <a:solidFill>
                    <a:srgbClr val="008000"/>
                  </a:solidFill>
                  <a:effectLst>
                    <a:outerShdw blurRad="38100" dist="38100" dir="2700000" algn="tl">
                      <a:srgbClr val="C0C0C0"/>
                    </a:outerShdw>
                  </a:effectLst>
                </a:rPr>
                <a:t>信息安全</a:t>
              </a:r>
              <a:endParaRPr lang="zh-CN" altLang="en-US" sz="1800" b="1" dirty="0">
                <a:solidFill>
                  <a:srgbClr val="008000"/>
                </a:solidFill>
                <a:effectLst>
                  <a:outerShdw blurRad="38100" dist="38100" dir="2700000" algn="tl">
                    <a:srgbClr val="C0C0C0"/>
                  </a:outerShdw>
                </a:effectLst>
              </a:endParaRPr>
            </a:p>
          </p:txBody>
        </p:sp>
      </p:grpSp>
      <p:sp>
        <p:nvSpPr>
          <p:cNvPr id="17" name="TextBox 5"/>
          <p:cNvSpPr txBox="1"/>
          <p:nvPr/>
        </p:nvSpPr>
        <p:spPr>
          <a:xfrm>
            <a:off x="1010395" y="2566308"/>
            <a:ext cx="2719268" cy="145809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8575" tIns="28575" rIns="28575" bIns="28575" numCol="1" spcCol="38100" rtlCol="0" anchor="ctr">
            <a:spAutoFit/>
          </a:bodyPr>
          <a:lstStyle/>
          <a:p>
            <a:pPr>
              <a:spcBef>
                <a:spcPct val="50000"/>
              </a:spcBef>
            </a:pPr>
            <a:r>
              <a:rPr lang="zh-CN" altLang="en-US" sz="1400" b="1" dirty="0">
                <a:latin typeface="微软雅黑" panose="020B0503020204020204" pitchFamily="34" charset="-122"/>
                <a:ea typeface="微软雅黑" panose="020B0503020204020204" pitchFamily="34" charset="-122"/>
              </a:rPr>
              <a:t>保证信息只能够由得到授权的人访问</a:t>
            </a:r>
            <a:r>
              <a:rPr lang="zh-CN" altLang="en-US"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a:spcBef>
                <a:spcPct val="50000"/>
              </a:spcBef>
            </a:pPr>
            <a:r>
              <a:rPr lang="zh-CN" altLang="en-US" sz="1600" dirty="0">
                <a:latin typeface="华文楷体" panose="02010600040101010101" pitchFamily="2" charset="-122"/>
                <a:ea typeface="华文楷体" panose="02010600040101010101" pitchFamily="2" charset="-122"/>
              </a:rPr>
              <a:t>举例：公司产品代码不被恶意泄漏；商务合同、报价、客户信息不被披露</a:t>
            </a:r>
            <a:endParaRPr lang="zh-CN" altLang="en-US" sz="1600" dirty="0">
              <a:latin typeface="华文楷体" panose="02010600040101010101" pitchFamily="2" charset="-122"/>
              <a:ea typeface="华文楷体" panose="02010600040101010101" pitchFamily="2" charset="-122"/>
            </a:endParaRPr>
          </a:p>
        </p:txBody>
      </p:sp>
      <p:sp>
        <p:nvSpPr>
          <p:cNvPr id="18" name="TextBox 75"/>
          <p:cNvSpPr txBox="1"/>
          <p:nvPr/>
        </p:nvSpPr>
        <p:spPr>
          <a:xfrm>
            <a:off x="8381016" y="2486539"/>
            <a:ext cx="2350112" cy="145809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8575" tIns="28575" rIns="28575" bIns="28575" numCol="1" spcCol="38100" rtlCol="0" anchor="ctr">
            <a:spAutoFit/>
          </a:bodyPr>
          <a:lstStyle/>
          <a:p>
            <a:pPr>
              <a:spcBef>
                <a:spcPct val="50000"/>
              </a:spcBef>
            </a:pPr>
            <a:r>
              <a:rPr lang="zh-CN" altLang="en-US" sz="1400" b="1" dirty="0">
                <a:latin typeface="微软雅黑" panose="020B0503020204020204" pitchFamily="34" charset="-122"/>
                <a:ea typeface="微软雅黑" panose="020B0503020204020204" pitchFamily="34" charset="-122"/>
              </a:rPr>
              <a:t>保证经授权</a:t>
            </a:r>
            <a:r>
              <a:rPr lang="zh-CN" altLang="en-US" sz="1400" b="1">
                <a:latin typeface="微软雅黑" panose="020B0503020204020204" pitchFamily="34" charset="-122"/>
                <a:ea typeface="微软雅黑" panose="020B0503020204020204" pitchFamily="34" charset="-122"/>
              </a:rPr>
              <a:t>的用户，需要</a:t>
            </a:r>
            <a:r>
              <a:rPr lang="zh-CN" altLang="en-US" sz="1400" b="1" dirty="0">
                <a:latin typeface="微软雅黑" panose="020B0503020204020204" pitchFamily="34" charset="-122"/>
                <a:ea typeface="微软雅黑" panose="020B0503020204020204" pitchFamily="34" charset="-122"/>
              </a:rPr>
              <a:t>访问信息的时候就能够访问到。</a:t>
            </a:r>
            <a:endParaRPr lang="zh-CN" altLang="en-US" sz="1400" dirty="0">
              <a:latin typeface="微软雅黑" panose="020B0503020204020204" pitchFamily="34" charset="-122"/>
              <a:ea typeface="微软雅黑" panose="020B0503020204020204" pitchFamily="34" charset="-122"/>
            </a:endParaRPr>
          </a:p>
          <a:p>
            <a:pPr>
              <a:spcBef>
                <a:spcPct val="50000"/>
              </a:spcBef>
            </a:pPr>
            <a:r>
              <a:rPr lang="zh-CN" altLang="en-US" sz="1600" dirty="0">
                <a:latin typeface="华文楷体" panose="02010600040101010101" pitchFamily="2" charset="-122"/>
                <a:ea typeface="华文楷体" panose="02010600040101010101" pitchFamily="2" charset="-122"/>
              </a:rPr>
              <a:t>举例：如果公司的业务被拒绝服务造成网络中断，用户无法使用我们的业务。</a:t>
            </a:r>
            <a:endParaRPr lang="zh-CN" altLang="en-US" sz="1600" dirty="0">
              <a:latin typeface="华文楷体" panose="02010600040101010101" pitchFamily="2" charset="-122"/>
              <a:ea typeface="华文楷体" panose="02010600040101010101" pitchFamily="2" charset="-122"/>
            </a:endParaRPr>
          </a:p>
        </p:txBody>
      </p:sp>
      <p:sp>
        <p:nvSpPr>
          <p:cNvPr id="19" name="TextBox 76"/>
          <p:cNvSpPr txBox="1"/>
          <p:nvPr/>
        </p:nvSpPr>
        <p:spPr>
          <a:xfrm>
            <a:off x="4277641" y="4781618"/>
            <a:ext cx="3114561" cy="145809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8575" tIns="28575" rIns="28575" bIns="28575" numCol="1" spcCol="38100" rtlCol="0" anchor="ctr">
            <a:spAutoFit/>
          </a:bodyPr>
          <a:lstStyle/>
          <a:p>
            <a:pPr>
              <a:spcBef>
                <a:spcPct val="50000"/>
              </a:spcBef>
            </a:pPr>
            <a:r>
              <a:rPr lang="zh-CN" altLang="en-US" sz="1400" b="1" dirty="0">
                <a:latin typeface="微软雅黑" panose="020B0503020204020204" pitchFamily="34" charset="-122"/>
                <a:ea typeface="微软雅黑" panose="020B0503020204020204" pitchFamily="34" charset="-122"/>
              </a:rPr>
              <a:t>保证信息的正确性及不被非授权篡改和删除。</a:t>
            </a:r>
            <a:endParaRPr lang="zh-CN" altLang="en-US" sz="1400" b="1" dirty="0">
              <a:latin typeface="微软雅黑" panose="020B0503020204020204" pitchFamily="34" charset="-122"/>
              <a:ea typeface="微软雅黑" panose="020B0503020204020204" pitchFamily="34" charset="-122"/>
            </a:endParaRPr>
          </a:p>
          <a:p>
            <a:pPr>
              <a:spcBef>
                <a:spcPct val="50000"/>
              </a:spcBef>
            </a:pPr>
            <a:r>
              <a:rPr lang="zh-CN" altLang="en-US" sz="1600" dirty="0">
                <a:latin typeface="华文楷体" panose="02010600040101010101" pitchFamily="2" charset="-122"/>
                <a:ea typeface="华文楷体" panose="02010600040101010101" pitchFamily="2" charset="-122"/>
              </a:rPr>
              <a:t>举例：计费纪录被恶意修改； 交易信息被删除；公司主页被篡改；日志文件被删除</a:t>
            </a:r>
            <a:endParaRPr lang="zh-CN" altLang="en-US" sz="1600" dirty="0">
              <a:latin typeface="华文楷体" panose="02010600040101010101" pitchFamily="2" charset="-122"/>
              <a:ea typeface="华文楷体" panose="02010600040101010101" pitchFamily="2" charset="-122"/>
            </a:endParaRPr>
          </a:p>
        </p:txBody>
      </p:sp>
      <p:sp>
        <p:nvSpPr>
          <p:cNvPr id="20" name="矩形 19"/>
          <p:cNvSpPr/>
          <p:nvPr/>
        </p:nvSpPr>
        <p:spPr>
          <a:xfrm>
            <a:off x="3243326" y="1257614"/>
            <a:ext cx="6104789" cy="646331"/>
          </a:xfrm>
          <a:prstGeom prst="rect">
            <a:avLst/>
          </a:prstGeom>
        </p:spPr>
        <p:txBody>
          <a:bodyPr wrap="square">
            <a:spAutoFit/>
          </a:bodyPr>
          <a:lstStyle/>
          <a:p>
            <a:pPr>
              <a:lnSpc>
                <a:spcPct val="90000"/>
              </a:lnSpc>
              <a:spcBef>
                <a:spcPts val="1000"/>
              </a:spcBef>
              <a:buSzPct val="100000"/>
              <a:defRPr sz="400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pPr>
            <a:r>
              <a:rPr lang="zh-CN" altLang="en-US" sz="2000" b="1" dirty="0">
                <a:latin typeface="微软雅黑" panose="020B0503020204020204" pitchFamily="34" charset="-122"/>
                <a:ea typeface="微软雅黑" panose="020B0503020204020204" pitchFamily="34" charset="-122"/>
                <a:sym typeface="黑体" panose="02010609060101010101" pitchFamily="49" charset="-122"/>
              </a:rPr>
              <a:t>信息安全三</a:t>
            </a:r>
            <a:r>
              <a:rPr lang="zh-CN" altLang="en-US" sz="2000" b="1">
                <a:latin typeface="微软雅黑" panose="020B0503020204020204" pitchFamily="34" charset="-122"/>
                <a:ea typeface="微软雅黑" panose="020B0503020204020204" pitchFamily="34" charset="-122"/>
                <a:sym typeface="黑体" panose="02010609060101010101" pitchFamily="49" charset="-122"/>
              </a:rPr>
              <a:t>原则：保</a:t>
            </a:r>
            <a:r>
              <a:rPr lang="zh-CN" altLang="en-US" sz="2000" b="1">
                <a:solidFill>
                  <a:schemeClr val="tx1"/>
                </a:solidFill>
                <a:latin typeface="微软雅黑" panose="020B0503020204020204" pitchFamily="34" charset="-122"/>
                <a:ea typeface="微软雅黑" panose="020B0503020204020204" pitchFamily="34" charset="-122"/>
                <a:sym typeface="黑体" panose="02010609060101010101" pitchFamily="49" charset="-122"/>
              </a:rPr>
              <a:t>密性</a:t>
            </a:r>
            <a:r>
              <a:rPr lang="zh-CN" altLang="en-US" sz="20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a:t>
            </a:r>
            <a:r>
              <a:rPr lang="en-US" altLang="zh-CN" sz="20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Confidentiality</a:t>
            </a:r>
            <a:r>
              <a:rPr lang="zh-CN" altLang="en-US" sz="20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）、完整性（</a:t>
            </a:r>
            <a:r>
              <a:rPr lang="en-US" altLang="zh-CN" sz="20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Integrity</a:t>
            </a:r>
            <a:r>
              <a:rPr lang="zh-CN" altLang="en-US" sz="20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）、可用性（</a:t>
            </a:r>
            <a:r>
              <a:rPr lang="en-US" altLang="zh-CN" sz="20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Availability</a:t>
            </a:r>
            <a:r>
              <a:rPr lang="zh-CN" altLang="en-US" sz="20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个人安全  </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防范电信诈骗</a:t>
            </a:r>
            <a:endParaRPr lang="zh-CN" altLang="en-US" sz="3600" b="1">
              <a:latin typeface="华文楷体" panose="02010600040101010101" pitchFamily="2" charset="-122"/>
              <a:ea typeface="华文楷体" panose="02010600040101010101" pitchFamily="2" charset="-122"/>
            </a:endParaRPr>
          </a:p>
        </p:txBody>
      </p:sp>
      <p:sp>
        <p:nvSpPr>
          <p:cNvPr id="8" name="拒收陌生号码发来的换号信息…"/>
          <p:cNvSpPr/>
          <p:nvPr/>
        </p:nvSpPr>
        <p:spPr>
          <a:xfrm>
            <a:off x="6765030" y="1610665"/>
            <a:ext cx="3718485" cy="981038"/>
          </a:xfrm>
          <a:prstGeom prst="rect">
            <a:avLst/>
          </a:prstGeom>
          <a:ln w="3175">
            <a:miter lim="400000"/>
          </a:ln>
        </p:spPr>
        <p:txBody>
          <a:bodyPr wrap="square" lIns="28575" tIns="28575" rIns="28575" bIns="28575" anchor="ctr">
            <a:spAutoFit/>
          </a:bodyPr>
          <a:lstStyle/>
          <a:p>
            <a:pPr marL="410210" indent="-410210" algn="l" defTabSz="457200">
              <a:buSzPct val="75000"/>
              <a:buChar char="•"/>
              <a:defRPr sz="3500">
                <a:latin typeface="Helvetica"/>
                <a:ea typeface="Helvetica"/>
                <a:cs typeface="Helvetica"/>
                <a:sym typeface="Helvetica"/>
              </a:defRPr>
            </a:pPr>
            <a:r>
              <a:rPr sz="2000">
                <a:latin typeface="华文楷体" panose="02010600040101010101" pitchFamily="2" charset="-122"/>
                <a:ea typeface="华文楷体" panose="02010600040101010101" pitchFamily="2" charset="-122"/>
              </a:rPr>
              <a:t>通过其它途径与对方进行确认</a:t>
            </a:r>
            <a:r>
              <a:rPr sz="2000" dirty="0" err="1">
                <a:latin typeface="华文楷体" panose="02010600040101010101" pitchFamily="2" charset="-122"/>
                <a:ea typeface="华文楷体" panose="02010600040101010101" pitchFamily="2" charset="-122"/>
              </a:rPr>
              <a:t>，如电话确认、当面确认等</a:t>
            </a:r>
            <a:endParaRPr sz="2000" dirty="0">
              <a:latin typeface="华文楷体" panose="02010600040101010101" pitchFamily="2" charset="-122"/>
              <a:ea typeface="华文楷体" panose="02010600040101010101" pitchFamily="2" charset="-122"/>
            </a:endParaRPr>
          </a:p>
        </p:txBody>
      </p:sp>
      <p:pic>
        <p:nvPicPr>
          <p:cNvPr id="10" name="pasted-image.pdf" descr="pasted-image.pdf"/>
          <p:cNvPicPr>
            <a:picLocks noChangeAspect="1"/>
          </p:cNvPicPr>
          <p:nvPr/>
        </p:nvPicPr>
        <p:blipFill>
          <a:blip r:embed="rId1"/>
          <a:stretch>
            <a:fillRect/>
          </a:stretch>
        </p:blipFill>
        <p:spPr>
          <a:xfrm>
            <a:off x="1121219" y="3466310"/>
            <a:ext cx="3924024" cy="2828947"/>
          </a:xfrm>
          <a:prstGeom prst="rect">
            <a:avLst/>
          </a:prstGeom>
          <a:ln>
            <a:noFill/>
          </a:ln>
          <a:effectLst>
            <a:softEdge rad="112500"/>
          </a:effectLst>
        </p:spPr>
      </p:pic>
      <p:pic>
        <p:nvPicPr>
          <p:cNvPr id="12" name="pasted-image.pdf" descr="pasted-image.pdf"/>
          <p:cNvPicPr>
            <a:picLocks noChangeAspect="1"/>
          </p:cNvPicPr>
          <p:nvPr/>
        </p:nvPicPr>
        <p:blipFill>
          <a:blip r:embed="rId2"/>
          <a:stretch>
            <a:fillRect/>
          </a:stretch>
        </p:blipFill>
        <p:spPr>
          <a:xfrm>
            <a:off x="6629988" y="3388313"/>
            <a:ext cx="4270623" cy="3048484"/>
          </a:xfrm>
          <a:prstGeom prst="rect">
            <a:avLst/>
          </a:prstGeom>
          <a:ln>
            <a:noFill/>
          </a:ln>
          <a:effectLst>
            <a:softEdge rad="112500"/>
          </a:effectLst>
        </p:spPr>
      </p:pic>
      <p:sp>
        <p:nvSpPr>
          <p:cNvPr id="14" name="不信任任何来源的短信，包括官方号码发送的短信、联系人发送的短信…"/>
          <p:cNvSpPr/>
          <p:nvPr/>
        </p:nvSpPr>
        <p:spPr>
          <a:xfrm>
            <a:off x="759207" y="1176169"/>
            <a:ext cx="5136267" cy="2212144"/>
          </a:xfrm>
          <a:prstGeom prst="rect">
            <a:avLst/>
          </a:prstGeom>
          <a:ln w="3175">
            <a:miter lim="400000"/>
          </a:ln>
        </p:spPr>
        <p:txBody>
          <a:bodyPr wrap="square" lIns="28575" tIns="28575" rIns="28575" bIns="28575" anchor="ctr">
            <a:spAutoFit/>
          </a:bodyPr>
          <a:lstStyle/>
          <a:p>
            <a:pPr marL="410210" indent="-410210" algn="l" defTabSz="457200">
              <a:buSzPct val="75000"/>
              <a:buChar char="•"/>
              <a:defRPr sz="3500">
                <a:latin typeface="Helvetica"/>
                <a:ea typeface="Helvetica"/>
                <a:cs typeface="Helvetica"/>
                <a:sym typeface="Helvetica"/>
              </a:defRPr>
            </a:pPr>
            <a:r>
              <a:rPr sz="2000" dirty="0" err="1">
                <a:latin typeface="华文楷体" panose="02010600040101010101" pitchFamily="2" charset="-122"/>
                <a:ea typeface="华文楷体" panose="02010600040101010101" pitchFamily="2" charset="-122"/>
              </a:rPr>
              <a:t>不信任任何来源的短信，包括官方号码发送的短信、联系人发送的短信</a:t>
            </a:r>
            <a:endParaRPr sz="2000" dirty="0">
              <a:latin typeface="华文楷体" panose="02010600040101010101" pitchFamily="2" charset="-122"/>
              <a:ea typeface="华文楷体" panose="02010600040101010101" pitchFamily="2" charset="-122"/>
            </a:endParaRPr>
          </a:p>
          <a:p>
            <a:pPr marL="410210" indent="-410210" algn="l" defTabSz="457200">
              <a:buSzPct val="75000"/>
              <a:buChar char="•"/>
              <a:defRPr sz="3500">
                <a:latin typeface="Helvetica"/>
                <a:ea typeface="Helvetica"/>
                <a:cs typeface="Helvetica"/>
                <a:sym typeface="Helvetica"/>
              </a:defRPr>
            </a:pPr>
            <a:endParaRPr sz="2000" dirty="0">
              <a:latin typeface="华文楷体" panose="02010600040101010101" pitchFamily="2" charset="-122"/>
              <a:ea typeface="华文楷体" panose="02010600040101010101" pitchFamily="2" charset="-122"/>
            </a:endParaRPr>
          </a:p>
          <a:p>
            <a:pPr marL="410210" indent="-410210" algn="l" defTabSz="457200">
              <a:buSzPct val="75000"/>
              <a:buChar char="•"/>
              <a:defRPr sz="3500">
                <a:latin typeface="Helvetica"/>
                <a:ea typeface="Helvetica"/>
                <a:cs typeface="Helvetica"/>
                <a:sym typeface="Helvetica"/>
              </a:defRPr>
            </a:pPr>
            <a:r>
              <a:rPr sz="2000" dirty="0" err="1">
                <a:latin typeface="华文楷体" panose="02010600040101010101" pitchFamily="2" charset="-122"/>
                <a:ea typeface="华文楷体" panose="02010600040101010101" pitchFamily="2" charset="-122"/>
              </a:rPr>
              <a:t>短信中包含个人手机号、异常网站链接时需谨慎</a:t>
            </a:r>
            <a:endParaRPr sz="2000" dirty="0">
              <a:latin typeface="华文楷体" panose="02010600040101010101" pitchFamily="2" charset="-122"/>
              <a:ea typeface="华文楷体" panose="02010600040101010101" pitchFamily="2" charset="-122"/>
            </a:endParaRPr>
          </a:p>
          <a:p>
            <a:pPr marL="410210" indent="-410210" algn="l" defTabSz="457200">
              <a:buSzPct val="75000"/>
              <a:buChar char="•"/>
              <a:defRPr sz="3500">
                <a:latin typeface="Helvetica"/>
                <a:ea typeface="Helvetica"/>
                <a:cs typeface="Helvetica"/>
                <a:sym typeface="Helvetica"/>
              </a:defRPr>
            </a:pPr>
            <a:endParaRPr sz="2000" dirty="0">
              <a:latin typeface="华文楷体" panose="02010600040101010101" pitchFamily="2" charset="-122"/>
              <a:ea typeface="华文楷体" panose="02010600040101010101" pitchFamily="2" charset="-122"/>
            </a:endParaRPr>
          </a:p>
          <a:p>
            <a:pPr marL="410210" indent="-410210" algn="l" defTabSz="457200">
              <a:buSzPct val="75000"/>
              <a:buChar char="•"/>
              <a:defRPr sz="3500">
                <a:latin typeface="Helvetica"/>
                <a:ea typeface="Helvetica"/>
                <a:cs typeface="Helvetica"/>
                <a:sym typeface="Helvetica"/>
              </a:defRPr>
            </a:pPr>
            <a:r>
              <a:rPr sz="2000" dirty="0" err="1">
                <a:latin typeface="华文楷体" panose="02010600040101010101" pitchFamily="2" charset="-122"/>
                <a:ea typeface="华文楷体" panose="02010600040101010101" pitchFamily="2" charset="-122"/>
              </a:rPr>
              <a:t>办理业务尽量通过官方客服电话</a:t>
            </a:r>
            <a:endParaRPr sz="2000" dirty="0">
              <a:latin typeface="华文楷体" panose="02010600040101010101" pitchFamily="2" charset="-122"/>
              <a:ea typeface="华文楷体" panose="02010600040101010101" pitchFamily="2" charset="-122"/>
            </a:endParaRPr>
          </a:p>
        </p:txBody>
      </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个人安全  </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支付安全</a:t>
            </a:r>
            <a:endParaRPr lang="zh-CN" altLang="en-US" sz="3600" b="1">
              <a:latin typeface="华文楷体" panose="02010600040101010101" pitchFamily="2" charset="-122"/>
              <a:ea typeface="华文楷体" panose="02010600040101010101" pitchFamily="2" charset="-122"/>
            </a:endParaRPr>
          </a:p>
        </p:txBody>
      </p:sp>
      <p:sp>
        <p:nvSpPr>
          <p:cNvPr id="8" name="扫码需谨慎，非正规途径看到的二维码不要扫描…"/>
          <p:cNvSpPr/>
          <p:nvPr/>
        </p:nvSpPr>
        <p:spPr>
          <a:xfrm>
            <a:off x="583026" y="1048371"/>
            <a:ext cx="5184111" cy="2212144"/>
          </a:xfrm>
          <a:prstGeom prst="rect">
            <a:avLst/>
          </a:prstGeom>
          <a:ln w="3175">
            <a:miter lim="400000"/>
          </a:ln>
        </p:spPr>
        <p:txBody>
          <a:bodyPr wrap="square" lIns="28575" tIns="28575" rIns="28575" bIns="28575" anchor="ctr">
            <a:spAutoFit/>
          </a:bodyPr>
          <a:lstStyle/>
          <a:p>
            <a:pPr marL="285750" indent="-285750" algn="l" defTabSz="457200">
              <a:buSzPct val="75000"/>
              <a:buFont typeface="Arial" panose="020B0604020202020204" pitchFamily="34" charset="0"/>
              <a:buChar char="•"/>
              <a:defRPr sz="3500">
                <a:latin typeface="Helvetica"/>
                <a:ea typeface="Helvetica"/>
                <a:cs typeface="Helvetica"/>
                <a:sym typeface="Helvetica"/>
              </a:defRPr>
            </a:pPr>
            <a:r>
              <a:rPr sz="2000" dirty="0" err="1">
                <a:latin typeface="华文楷体" panose="02010600040101010101" pitchFamily="2" charset="-122"/>
                <a:ea typeface="华文楷体" panose="02010600040101010101" pitchFamily="2" charset="-122"/>
              </a:rPr>
              <a:t>扫码需谨慎</a:t>
            </a:r>
            <a:r>
              <a:rPr sz="2000" err="1">
                <a:latin typeface="华文楷体" panose="02010600040101010101" pitchFamily="2" charset="-122"/>
                <a:ea typeface="华文楷体" panose="02010600040101010101" pitchFamily="2" charset="-122"/>
              </a:rPr>
              <a:t>，</a:t>
            </a:r>
            <a:r>
              <a:rPr sz="2000">
                <a:latin typeface="华文楷体" panose="02010600040101010101" pitchFamily="2" charset="-122"/>
                <a:ea typeface="华文楷体" panose="02010600040101010101" pitchFamily="2" charset="-122"/>
              </a:rPr>
              <a:t>非正规途径看到的二维码不要扫描</a:t>
            </a:r>
            <a:endParaRPr lang="en-US" sz="2000">
              <a:latin typeface="华文楷体" panose="02010600040101010101" pitchFamily="2" charset="-122"/>
              <a:ea typeface="华文楷体" panose="02010600040101010101" pitchFamily="2" charset="-122"/>
            </a:endParaRPr>
          </a:p>
          <a:p>
            <a:pPr marL="285750" indent="-285750" algn="l" defTabSz="457200">
              <a:buSzPct val="75000"/>
              <a:buFont typeface="Arial" panose="020B0604020202020204" pitchFamily="34" charset="0"/>
              <a:buChar char="•"/>
              <a:defRPr sz="3500">
                <a:latin typeface="Helvetica"/>
                <a:ea typeface="Helvetica"/>
                <a:cs typeface="Helvetica"/>
                <a:sym typeface="Helvetica"/>
              </a:defRPr>
            </a:pPr>
            <a:endParaRPr sz="2000" dirty="0">
              <a:latin typeface="华文楷体" panose="02010600040101010101" pitchFamily="2" charset="-122"/>
              <a:ea typeface="华文楷体" panose="02010600040101010101" pitchFamily="2" charset="-122"/>
            </a:endParaRPr>
          </a:p>
          <a:p>
            <a:pPr marL="285750" indent="-285750" algn="l" defTabSz="457200">
              <a:buSzPct val="75000"/>
              <a:buFont typeface="Arial" panose="020B0604020202020204" pitchFamily="34" charset="0"/>
              <a:buChar char="•"/>
              <a:defRPr sz="3500">
                <a:latin typeface="Helvetica"/>
                <a:ea typeface="Helvetica"/>
                <a:cs typeface="Helvetica"/>
                <a:sym typeface="Helvetica"/>
              </a:defRPr>
            </a:pPr>
            <a:r>
              <a:rPr sz="2000" dirty="0" err="1">
                <a:latin typeface="华文楷体" panose="02010600040101010101" pitchFamily="2" charset="-122"/>
                <a:ea typeface="华文楷体" panose="02010600040101010101" pitchFamily="2" charset="-122"/>
              </a:rPr>
              <a:t>诈骗者以商品为诱饵给你返利，再发送商品二维码，实则为木马病毒。一旦安装，木马就会盗取你的应用账号、密码等个人隐私信息</a:t>
            </a:r>
            <a:r>
              <a:rPr sz="2000" dirty="0">
                <a:latin typeface="华文楷体" panose="02010600040101010101" pitchFamily="2" charset="-122"/>
                <a:ea typeface="华文楷体" panose="02010600040101010101" pitchFamily="2" charset="-122"/>
              </a:rPr>
              <a:t>。</a:t>
            </a:r>
            <a:endParaRPr sz="2000" dirty="0">
              <a:latin typeface="华文楷体" panose="02010600040101010101" pitchFamily="2" charset="-122"/>
              <a:ea typeface="华文楷体" panose="02010600040101010101" pitchFamily="2" charset="-122"/>
            </a:endParaRPr>
          </a:p>
        </p:txBody>
      </p:sp>
      <p:pic>
        <p:nvPicPr>
          <p:cNvPr id="10" name="pasted-image.pdf" descr="pasted-image.pdf"/>
          <p:cNvPicPr>
            <a:picLocks noChangeAspect="1"/>
          </p:cNvPicPr>
          <p:nvPr/>
        </p:nvPicPr>
        <p:blipFill rotWithShape="1">
          <a:blip r:embed="rId1"/>
          <a:srcRect l="19951" t="8679" r="18092" b="2529"/>
          <a:stretch>
            <a:fillRect/>
          </a:stretch>
        </p:blipFill>
        <p:spPr>
          <a:xfrm>
            <a:off x="1377500" y="3384639"/>
            <a:ext cx="3595162" cy="283065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自己的二维码需妥善保管，特别是支付码"/>
          <p:cNvSpPr/>
          <p:nvPr/>
        </p:nvSpPr>
        <p:spPr>
          <a:xfrm>
            <a:off x="6576865" y="1669034"/>
            <a:ext cx="5088573" cy="365485"/>
          </a:xfrm>
          <a:prstGeom prst="rect">
            <a:avLst/>
          </a:prstGeom>
          <a:ln w="3175">
            <a:miter lim="400000"/>
          </a:ln>
        </p:spPr>
        <p:txBody>
          <a:bodyPr wrap="none" lIns="28575" tIns="28575" rIns="28575" bIns="28575" anchor="ctr">
            <a:spAutoFit/>
          </a:bodyPr>
          <a:lstStyle>
            <a:lvl1pPr marL="410210" indent="-410210" algn="l" defTabSz="457200">
              <a:buSzPct val="75000"/>
              <a:buChar char="•"/>
              <a:defRPr sz="3500">
                <a:latin typeface="Helvetica"/>
                <a:ea typeface="Helvetica"/>
                <a:cs typeface="Helvetica"/>
                <a:sym typeface="Helvetica"/>
              </a:defRPr>
            </a:lvl1pPr>
          </a:lstStyle>
          <a:p>
            <a:r>
              <a:rPr sz="2000" dirty="0" err="1">
                <a:latin typeface="华文楷体" panose="02010600040101010101" pitchFamily="2" charset="-122"/>
                <a:ea typeface="华文楷体" panose="02010600040101010101" pitchFamily="2" charset="-122"/>
              </a:rPr>
              <a:t>自己的二维码需妥善保管，特别是支付码</a:t>
            </a:r>
            <a:endParaRPr sz="2000" dirty="0">
              <a:latin typeface="华文楷体" panose="02010600040101010101" pitchFamily="2" charset="-122"/>
              <a:ea typeface="华文楷体" panose="02010600040101010101" pitchFamily="2" charset="-122"/>
            </a:endParaRPr>
          </a:p>
        </p:txBody>
      </p:sp>
      <p:pic>
        <p:nvPicPr>
          <p:cNvPr id="14" name="pasted-image.pdf" descr="pasted-image.pdf"/>
          <p:cNvPicPr>
            <a:picLocks noChangeAspect="1"/>
          </p:cNvPicPr>
          <p:nvPr/>
        </p:nvPicPr>
        <p:blipFill>
          <a:blip r:embed="rId2"/>
          <a:srcRect l="2434" r="4144"/>
          <a:stretch>
            <a:fillRect/>
          </a:stretch>
        </p:blipFill>
        <p:spPr>
          <a:xfrm>
            <a:off x="7991201" y="2356820"/>
            <a:ext cx="2492316" cy="392962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个人安全  </a:t>
            </a:r>
            <a:r>
              <a:rPr lang="en-US" altLang="zh-CN" sz="3600" b="1">
                <a:latin typeface="华文楷体" panose="02010600040101010101" pitchFamily="2" charset="-122"/>
                <a:ea typeface="华文楷体" panose="02010600040101010101" pitchFamily="2" charset="-122"/>
              </a:rPr>
              <a:t>– </a:t>
            </a:r>
            <a:r>
              <a:rPr lang="zh-CN" altLang="en-US" sz="3600" b="1">
                <a:latin typeface="华文楷体" panose="02010600040101010101" pitchFamily="2" charset="-122"/>
                <a:ea typeface="华文楷体" panose="02010600040101010101" pitchFamily="2" charset="-122"/>
              </a:rPr>
              <a:t>勿晒敏感信息</a:t>
            </a:r>
            <a:endParaRPr lang="zh-CN" altLang="en-US" sz="3600" b="1">
              <a:latin typeface="华文楷体" panose="02010600040101010101" pitchFamily="2" charset="-122"/>
              <a:ea typeface="华文楷体" panose="02010600040101010101" pitchFamily="2" charset="-122"/>
            </a:endParaRPr>
          </a:p>
        </p:txBody>
      </p:sp>
      <p:grpSp>
        <p:nvGrpSpPr>
          <p:cNvPr id="6" name="1e4224b8-89d9-4550-9267-f9ba7018fb0a.jpg"/>
          <p:cNvGrpSpPr/>
          <p:nvPr/>
        </p:nvGrpSpPr>
        <p:grpSpPr>
          <a:xfrm>
            <a:off x="924005" y="3717848"/>
            <a:ext cx="2540180" cy="1574059"/>
            <a:chOff x="0" y="0"/>
            <a:chExt cx="7958235" cy="3252634"/>
          </a:xfrm>
        </p:grpSpPr>
        <p:pic>
          <p:nvPicPr>
            <p:cNvPr id="7" name="1e4224b8-89d9-4550-9267-f9ba7018fb0a.jpg" descr="1e4224b8-89d9-4550-9267-f9ba7018fb0a.jpg"/>
            <p:cNvPicPr>
              <a:picLocks noChangeAspect="1"/>
            </p:cNvPicPr>
            <p:nvPr/>
          </p:nvPicPr>
          <p:blipFill>
            <a:blip r:embed="rId1"/>
            <a:stretch>
              <a:fillRect/>
            </a:stretch>
          </p:blipFill>
          <p:spPr>
            <a:xfrm>
              <a:off x="38100" y="25400"/>
              <a:ext cx="7882036" cy="3125635"/>
            </a:xfrm>
            <a:prstGeom prst="rect">
              <a:avLst/>
            </a:prstGeom>
            <a:ln>
              <a:noFill/>
            </a:ln>
            <a:effectLst/>
          </p:spPr>
        </p:pic>
        <p:pic>
          <p:nvPicPr>
            <p:cNvPr id="8" name="1e4224b8-89d9-4550-9267-f9ba7018fb0a.jpg" descr="1e4224b8-89d9-4550-9267-f9ba7018fb0a.jpg"/>
            <p:cNvPicPr/>
            <p:nvPr/>
          </p:nvPicPr>
          <p:blipFill>
            <a:blip r:embed="rId2"/>
            <a:stretch>
              <a:fillRect/>
            </a:stretch>
          </p:blipFill>
          <p:spPr>
            <a:xfrm>
              <a:off x="0" y="0"/>
              <a:ext cx="7958236" cy="3252635"/>
            </a:xfrm>
            <a:prstGeom prst="rect">
              <a:avLst/>
            </a:prstGeom>
            <a:effectLst/>
          </p:spPr>
        </p:pic>
      </p:grpSp>
      <p:grpSp>
        <p:nvGrpSpPr>
          <p:cNvPr id="9" name="500_wKgH1VY7bHiAPiowAACcWMG-NPo320.jpg"/>
          <p:cNvGrpSpPr/>
          <p:nvPr/>
        </p:nvGrpSpPr>
        <p:grpSpPr>
          <a:xfrm>
            <a:off x="8276145" y="2197765"/>
            <a:ext cx="2881135" cy="675445"/>
            <a:chOff x="0" y="0"/>
            <a:chExt cx="8751646" cy="2893519"/>
          </a:xfrm>
        </p:grpSpPr>
        <p:pic>
          <p:nvPicPr>
            <p:cNvPr id="10" name="500_wKgH1VY7bHiAPiowAACcWMG-NPo320.jpg" descr="500_wKgH1VY7bHiAPiowAACcWMG-NPo320.jpg"/>
            <p:cNvPicPr>
              <a:picLocks noChangeAspect="1"/>
            </p:cNvPicPr>
            <p:nvPr/>
          </p:nvPicPr>
          <p:blipFill>
            <a:blip r:embed="rId3"/>
            <a:stretch>
              <a:fillRect/>
            </a:stretch>
          </p:blipFill>
          <p:spPr>
            <a:xfrm>
              <a:off x="38100" y="25400"/>
              <a:ext cx="8675447" cy="2766520"/>
            </a:xfrm>
            <a:prstGeom prst="rect">
              <a:avLst/>
            </a:prstGeom>
            <a:ln>
              <a:noFill/>
            </a:ln>
            <a:effectLst/>
          </p:spPr>
        </p:pic>
        <p:pic>
          <p:nvPicPr>
            <p:cNvPr id="11" name="500_wKgH1VY7bHiAPiowAACcWMG-NPo320.jpg" descr="500_wKgH1VY7bHiAPiowAACcWMG-NPo320.jpg"/>
            <p:cNvPicPr/>
            <p:nvPr/>
          </p:nvPicPr>
          <p:blipFill>
            <a:blip r:embed="rId4"/>
            <a:stretch>
              <a:fillRect/>
            </a:stretch>
          </p:blipFill>
          <p:spPr>
            <a:xfrm>
              <a:off x="0" y="0"/>
              <a:ext cx="8751647" cy="2893520"/>
            </a:xfrm>
            <a:prstGeom prst="rect">
              <a:avLst/>
            </a:prstGeom>
            <a:effectLst/>
          </p:spPr>
        </p:pic>
      </p:grpSp>
      <p:grpSp>
        <p:nvGrpSpPr>
          <p:cNvPr id="15" name="11447160_145425023342_2.jpg"/>
          <p:cNvGrpSpPr/>
          <p:nvPr/>
        </p:nvGrpSpPr>
        <p:grpSpPr>
          <a:xfrm>
            <a:off x="4184968" y="1777893"/>
            <a:ext cx="2856049" cy="1526889"/>
            <a:chOff x="0" y="0"/>
            <a:chExt cx="6434684" cy="3213100"/>
          </a:xfrm>
        </p:grpSpPr>
        <p:pic>
          <p:nvPicPr>
            <p:cNvPr id="16" name="11447160_145425023342_2.jpg" descr="11447160_145425023342_2.jpg"/>
            <p:cNvPicPr>
              <a:picLocks noChangeAspect="1"/>
            </p:cNvPicPr>
            <p:nvPr/>
          </p:nvPicPr>
          <p:blipFill>
            <a:blip r:embed="rId5"/>
            <a:stretch>
              <a:fillRect/>
            </a:stretch>
          </p:blipFill>
          <p:spPr>
            <a:xfrm>
              <a:off x="38100" y="25400"/>
              <a:ext cx="6358485" cy="3086100"/>
            </a:xfrm>
            <a:prstGeom prst="rect">
              <a:avLst/>
            </a:prstGeom>
            <a:ln>
              <a:noFill/>
            </a:ln>
            <a:effectLst/>
          </p:spPr>
        </p:pic>
        <p:pic>
          <p:nvPicPr>
            <p:cNvPr id="17" name="11447160_145425023342_2.jpg" descr="11447160_145425023342_2.jpg"/>
            <p:cNvPicPr/>
            <p:nvPr/>
          </p:nvPicPr>
          <p:blipFill>
            <a:blip r:embed="rId6"/>
            <a:stretch>
              <a:fillRect/>
            </a:stretch>
          </p:blipFill>
          <p:spPr>
            <a:xfrm>
              <a:off x="0" y="0"/>
              <a:ext cx="6434685" cy="3213100"/>
            </a:xfrm>
            <a:prstGeom prst="rect">
              <a:avLst/>
            </a:prstGeom>
            <a:effectLst/>
          </p:spPr>
        </p:pic>
      </p:grpSp>
      <p:grpSp>
        <p:nvGrpSpPr>
          <p:cNvPr id="18" name="火车票.jpg"/>
          <p:cNvGrpSpPr/>
          <p:nvPr/>
        </p:nvGrpSpPr>
        <p:grpSpPr>
          <a:xfrm>
            <a:off x="904649" y="1759884"/>
            <a:ext cx="2540179" cy="1555196"/>
            <a:chOff x="0" y="0"/>
            <a:chExt cx="4999932" cy="3213100"/>
          </a:xfrm>
        </p:grpSpPr>
        <p:pic>
          <p:nvPicPr>
            <p:cNvPr id="19" name="火车票.jpg" descr="火车票.jpg"/>
            <p:cNvPicPr>
              <a:picLocks noChangeAspect="1"/>
            </p:cNvPicPr>
            <p:nvPr/>
          </p:nvPicPr>
          <p:blipFill>
            <a:blip r:embed="rId7"/>
            <a:stretch>
              <a:fillRect/>
            </a:stretch>
          </p:blipFill>
          <p:spPr>
            <a:xfrm>
              <a:off x="38100" y="25400"/>
              <a:ext cx="4923733" cy="3086100"/>
            </a:xfrm>
            <a:prstGeom prst="rect">
              <a:avLst/>
            </a:prstGeom>
            <a:ln>
              <a:noFill/>
            </a:ln>
            <a:effectLst/>
          </p:spPr>
        </p:pic>
        <p:pic>
          <p:nvPicPr>
            <p:cNvPr id="20" name="火车票.jpg" descr="火车票.jpg"/>
            <p:cNvPicPr/>
            <p:nvPr/>
          </p:nvPicPr>
          <p:blipFill>
            <a:blip r:embed="rId8"/>
            <a:stretch>
              <a:fillRect/>
            </a:stretch>
          </p:blipFill>
          <p:spPr>
            <a:xfrm>
              <a:off x="0" y="0"/>
              <a:ext cx="4999933" cy="3213100"/>
            </a:xfrm>
            <a:prstGeom prst="rect">
              <a:avLst/>
            </a:prstGeom>
            <a:effectLst/>
          </p:spPr>
        </p:pic>
      </p:grpSp>
      <p:grpSp>
        <p:nvGrpSpPr>
          <p:cNvPr id="21" name="d8d38505513d12422ed126.jpg"/>
          <p:cNvGrpSpPr/>
          <p:nvPr/>
        </p:nvGrpSpPr>
        <p:grpSpPr>
          <a:xfrm>
            <a:off x="7908455" y="3505323"/>
            <a:ext cx="3660693" cy="1786585"/>
            <a:chOff x="0" y="0"/>
            <a:chExt cx="6273372" cy="2766519"/>
          </a:xfrm>
        </p:grpSpPr>
        <p:pic>
          <p:nvPicPr>
            <p:cNvPr id="22" name="d8d38505513d12422ed126.jpg" descr="d8d38505513d12422ed126.jpg"/>
            <p:cNvPicPr>
              <a:picLocks noChangeAspect="1"/>
            </p:cNvPicPr>
            <p:nvPr/>
          </p:nvPicPr>
          <p:blipFill>
            <a:blip r:embed="rId9"/>
            <a:srcRect b="17442"/>
            <a:stretch>
              <a:fillRect/>
            </a:stretch>
          </p:blipFill>
          <p:spPr>
            <a:xfrm>
              <a:off x="38100" y="25400"/>
              <a:ext cx="6197173" cy="2639520"/>
            </a:xfrm>
            <a:prstGeom prst="rect">
              <a:avLst/>
            </a:prstGeom>
            <a:ln>
              <a:noFill/>
            </a:ln>
            <a:effectLst/>
          </p:spPr>
        </p:pic>
        <p:pic>
          <p:nvPicPr>
            <p:cNvPr id="23" name="d8d38505513d12422ed126.jpg" descr="d8d38505513d12422ed126.jpg"/>
            <p:cNvPicPr/>
            <p:nvPr/>
          </p:nvPicPr>
          <p:blipFill>
            <a:blip r:embed="rId10"/>
            <a:stretch>
              <a:fillRect/>
            </a:stretch>
          </p:blipFill>
          <p:spPr>
            <a:xfrm>
              <a:off x="-1" y="-1"/>
              <a:ext cx="6273374" cy="2766521"/>
            </a:xfrm>
            <a:prstGeom prst="rect">
              <a:avLst/>
            </a:prstGeom>
            <a:effectLst/>
          </p:spPr>
        </p:pic>
      </p:gr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pic>
        <p:nvPicPr>
          <p:cNvPr id="25" name="图片 24"/>
          <p:cNvPicPr>
            <a:picLocks noChangeAspect="1"/>
          </p:cNvPicPr>
          <p:nvPr/>
        </p:nvPicPr>
        <p:blipFill>
          <a:blip r:embed="rId11"/>
          <a:stretch>
            <a:fillRect/>
          </a:stretch>
        </p:blipFill>
        <p:spPr>
          <a:xfrm>
            <a:off x="4201879" y="3729481"/>
            <a:ext cx="2856049" cy="156242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个人安全  </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手机</a:t>
            </a:r>
            <a:r>
              <a:rPr lang="en-US" altLang="zh-CN" sz="3600" b="1">
                <a:latin typeface="华文楷体" panose="02010600040101010101" pitchFamily="2" charset="-122"/>
                <a:ea typeface="华文楷体" panose="02010600040101010101" pitchFamily="2" charset="-122"/>
              </a:rPr>
              <a:t>APP</a:t>
            </a:r>
            <a:r>
              <a:rPr lang="zh-CN" altLang="en-US" sz="3600" b="1">
                <a:latin typeface="华文楷体" panose="02010600040101010101" pitchFamily="2" charset="-122"/>
                <a:ea typeface="华文楷体" panose="02010600040101010101" pitchFamily="2" charset="-122"/>
              </a:rPr>
              <a:t>安全</a:t>
            </a:r>
            <a:endParaRPr lang="zh-CN" altLang="en-US" sz="3600" b="1">
              <a:latin typeface="华文楷体" panose="02010600040101010101" pitchFamily="2" charset="-122"/>
              <a:ea typeface="华文楷体" panose="02010600040101010101" pitchFamily="2" charset="-122"/>
            </a:endParaRPr>
          </a:p>
        </p:txBody>
      </p:sp>
      <p:sp>
        <p:nvSpPr>
          <p:cNvPr id="4" name="官方渠道下载…"/>
          <p:cNvSpPr/>
          <p:nvPr/>
        </p:nvSpPr>
        <p:spPr>
          <a:xfrm>
            <a:off x="948594" y="1400450"/>
            <a:ext cx="5181499" cy="2322046"/>
          </a:xfrm>
          <a:prstGeom prst="rect">
            <a:avLst/>
          </a:prstGeom>
          <a:ln w="3175">
            <a:miter lim="400000"/>
          </a:ln>
        </p:spPr>
        <p:txBody>
          <a:bodyPr wrap="square" lIns="28575" tIns="28575" rIns="28575" bIns="28575" anchor="ctr">
            <a:spAutoFit/>
          </a:bodyPr>
          <a:lstStyle/>
          <a:p>
            <a:pPr marL="410210" indent="-410210" algn="l" defTabSz="457200">
              <a:lnSpc>
                <a:spcPct val="150000"/>
              </a:lnSpc>
              <a:buSzPct val="75000"/>
              <a:buChar char="•"/>
              <a:defRPr sz="3500">
                <a:latin typeface="Helvetica"/>
                <a:ea typeface="Helvetica"/>
                <a:cs typeface="Helvetica"/>
                <a:sym typeface="Helvetica"/>
              </a:defRPr>
            </a:pPr>
            <a:r>
              <a:rPr sz="2000">
                <a:latin typeface="华文楷体" panose="02010600040101010101" pitchFamily="2" charset="-122"/>
                <a:ea typeface="华文楷体" panose="02010600040101010101" pitchFamily="2" charset="-122"/>
              </a:rPr>
              <a:t>官方</a:t>
            </a:r>
            <a:r>
              <a:rPr lang="zh-CN" altLang="en-US" sz="2000">
                <a:latin typeface="华文楷体" panose="02010600040101010101" pitchFamily="2" charset="-122"/>
                <a:ea typeface="华文楷体" panose="02010600040101010101" pitchFamily="2" charset="-122"/>
              </a:rPr>
              <a:t>应用市场，正规</a:t>
            </a:r>
            <a:r>
              <a:rPr sz="2000">
                <a:latin typeface="华文楷体" panose="02010600040101010101" pitchFamily="2" charset="-122"/>
                <a:ea typeface="华文楷体" panose="02010600040101010101" pitchFamily="2" charset="-122"/>
              </a:rPr>
              <a:t>渠道下载</a:t>
            </a:r>
            <a:endParaRPr sz="2000" dirty="0">
              <a:latin typeface="华文楷体" panose="02010600040101010101" pitchFamily="2" charset="-122"/>
              <a:ea typeface="华文楷体" panose="02010600040101010101" pitchFamily="2" charset="-122"/>
            </a:endParaRPr>
          </a:p>
          <a:p>
            <a:pPr marL="410210" indent="-410210" algn="l" defTabSz="457200">
              <a:lnSpc>
                <a:spcPct val="150000"/>
              </a:lnSpc>
              <a:buSzPct val="75000"/>
              <a:buChar char="•"/>
              <a:defRPr sz="3500">
                <a:latin typeface="Helvetica"/>
                <a:ea typeface="Helvetica"/>
                <a:cs typeface="Helvetica"/>
                <a:sym typeface="Helvetica"/>
              </a:defRPr>
            </a:pPr>
            <a:r>
              <a:rPr sz="2000" dirty="0" err="1">
                <a:latin typeface="华文楷体" panose="02010600040101010101" pitchFamily="2" charset="-122"/>
                <a:ea typeface="华文楷体" panose="02010600040101010101" pitchFamily="2" charset="-122"/>
              </a:rPr>
              <a:t>关注流量使用情况和进程运行情况</a:t>
            </a:r>
            <a:endParaRPr sz="2000" dirty="0">
              <a:latin typeface="华文楷体" panose="02010600040101010101" pitchFamily="2" charset="-122"/>
              <a:ea typeface="华文楷体" panose="02010600040101010101" pitchFamily="2" charset="-122"/>
            </a:endParaRPr>
          </a:p>
          <a:p>
            <a:pPr marL="410210" indent="-410210" algn="l" defTabSz="457200">
              <a:lnSpc>
                <a:spcPct val="150000"/>
              </a:lnSpc>
              <a:buSzPct val="75000"/>
              <a:buChar char="•"/>
              <a:defRPr sz="3500">
                <a:latin typeface="Helvetica"/>
                <a:ea typeface="Helvetica"/>
                <a:cs typeface="Helvetica"/>
                <a:sym typeface="Helvetica"/>
              </a:defRPr>
            </a:pPr>
            <a:r>
              <a:rPr sz="2000" dirty="0">
                <a:latin typeface="华文楷体" panose="02010600040101010101" pitchFamily="2" charset="-122"/>
                <a:ea typeface="华文楷体" panose="02010600040101010101" pitchFamily="2" charset="-122"/>
              </a:rPr>
              <a:t>谨慎授予敏感权限，如“</a:t>
            </a:r>
            <a:r>
              <a:rPr sz="2000" dirty="0" err="1">
                <a:latin typeface="华文楷体" panose="02010600040101010101" pitchFamily="2" charset="-122"/>
                <a:ea typeface="华文楷体" panose="02010600040101010101" pitchFamily="2" charset="-122"/>
              </a:rPr>
              <a:t>发送短信</a:t>
            </a:r>
            <a:r>
              <a:rPr sz="2000" dirty="0">
                <a:latin typeface="华文楷体" panose="02010600040101010101" pitchFamily="2" charset="-122"/>
                <a:ea typeface="华文楷体" panose="02010600040101010101" pitchFamily="2" charset="-122"/>
              </a:rPr>
              <a:t>”、“</a:t>
            </a:r>
            <a:r>
              <a:rPr sz="2000" dirty="0" err="1">
                <a:latin typeface="华文楷体" panose="02010600040101010101" pitchFamily="2" charset="-122"/>
                <a:ea typeface="华文楷体" panose="02010600040101010101" pitchFamily="2" charset="-122"/>
              </a:rPr>
              <a:t>读取短信</a:t>
            </a:r>
            <a:r>
              <a:rPr sz="2000" dirty="0">
                <a:latin typeface="华文楷体" panose="02010600040101010101" pitchFamily="2" charset="-122"/>
                <a:ea typeface="华文楷体" panose="02010600040101010101" pitchFamily="2" charset="-122"/>
              </a:rPr>
              <a:t>”、“</a:t>
            </a:r>
            <a:r>
              <a:rPr sz="2000" dirty="0" err="1">
                <a:latin typeface="华文楷体" panose="02010600040101010101" pitchFamily="2" charset="-122"/>
                <a:ea typeface="华文楷体" panose="02010600040101010101" pitchFamily="2" charset="-122"/>
              </a:rPr>
              <a:t>查看通讯录</a:t>
            </a:r>
            <a:r>
              <a:rPr sz="2000" dirty="0">
                <a:latin typeface="华文楷体" panose="02010600040101010101" pitchFamily="2" charset="-122"/>
                <a:ea typeface="华文楷体" panose="02010600040101010101" pitchFamily="2" charset="-122"/>
              </a:rPr>
              <a:t>”、“</a:t>
            </a:r>
            <a:r>
              <a:rPr sz="2000" err="1">
                <a:latin typeface="华文楷体" panose="02010600040101010101" pitchFamily="2" charset="-122"/>
                <a:ea typeface="华文楷体" panose="02010600040101010101" pitchFamily="2" charset="-122"/>
              </a:rPr>
              <a:t>读取定位信息</a:t>
            </a:r>
            <a:r>
              <a:rPr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等</a:t>
            </a:r>
            <a:endParaRPr sz="2000" dirty="0">
              <a:latin typeface="华文楷体" panose="02010600040101010101" pitchFamily="2" charset="-122"/>
              <a:ea typeface="华文楷体" panose="02010600040101010101" pitchFamily="2" charset="-122"/>
            </a:endParaRPr>
          </a:p>
        </p:txBody>
      </p:sp>
      <p:pic>
        <p:nvPicPr>
          <p:cNvPr id="8" name="pasted-image.pdf" descr="pasted-image.pdf"/>
          <p:cNvPicPr>
            <a:picLocks noChangeAspect="1"/>
          </p:cNvPicPr>
          <p:nvPr/>
        </p:nvPicPr>
        <p:blipFill>
          <a:blip r:embed="rId1"/>
          <a:stretch>
            <a:fillRect/>
          </a:stretch>
        </p:blipFill>
        <p:spPr>
          <a:xfrm>
            <a:off x="1149770" y="4843202"/>
            <a:ext cx="4862277" cy="12991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pic>
        <p:nvPicPr>
          <p:cNvPr id="7" name="图片 6"/>
          <p:cNvPicPr>
            <a:picLocks noChangeAspect="1"/>
          </p:cNvPicPr>
          <p:nvPr/>
        </p:nvPicPr>
        <p:blipFill rotWithShape="1">
          <a:blip r:embed="rId2"/>
          <a:srcRect b="12356"/>
          <a:stretch>
            <a:fillRect/>
          </a:stretch>
        </p:blipFill>
        <p:spPr>
          <a:xfrm>
            <a:off x="6651410" y="1298839"/>
            <a:ext cx="2550647" cy="4843545"/>
          </a:xfrm>
          <a:prstGeom prst="rect">
            <a:avLst/>
          </a:prstGeom>
        </p:spPr>
      </p:pic>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b="12356"/>
          <a:stretch>
            <a:fillRect/>
          </a:stretch>
        </p:blipFill>
        <p:spPr>
          <a:xfrm>
            <a:off x="9465826" y="1298838"/>
            <a:ext cx="2550646" cy="484354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个人安全  </a:t>
            </a:r>
            <a:r>
              <a:rPr lang="en-US" altLang="zh-CN" sz="3600" b="1">
                <a:latin typeface="华文楷体" panose="02010600040101010101" pitchFamily="2" charset="-122"/>
                <a:ea typeface="华文楷体" panose="02010600040101010101" pitchFamily="2" charset="-122"/>
              </a:rPr>
              <a:t>–</a:t>
            </a:r>
            <a:r>
              <a:rPr lang="zh-CN" altLang="en-US" sz="3600" b="1">
                <a:latin typeface="华文楷体" panose="02010600040101010101" pitchFamily="2" charset="-122"/>
                <a:ea typeface="华文楷体" panose="02010600040101010101" pitchFamily="2" charset="-122"/>
              </a:rPr>
              <a:t>手机安全</a:t>
            </a:r>
            <a:endParaRPr lang="zh-CN" altLang="en-US" sz="3600" b="1">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1524000" y="2007257"/>
            <a:ext cx="4152565" cy="2684568"/>
          </a:xfrm>
          <a:prstGeom prst="rect">
            <a:avLst/>
          </a:prstGeom>
        </p:spPr>
      </p:pic>
      <p:sp>
        <p:nvSpPr>
          <p:cNvPr id="6" name="矩形 5"/>
          <p:cNvSpPr/>
          <p:nvPr/>
        </p:nvSpPr>
        <p:spPr>
          <a:xfrm>
            <a:off x="6165480" y="2016322"/>
            <a:ext cx="3852672" cy="369328"/>
          </a:xfrm>
          <a:prstGeom prst="rect">
            <a:avLst/>
          </a:prstGeom>
          <a:solidFill>
            <a:srgbClr val="FFFFFF"/>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系统应用勤升级、短信链接勿点击</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2" name="矩形 11"/>
          <p:cNvSpPr/>
          <p:nvPr/>
        </p:nvSpPr>
        <p:spPr>
          <a:xfrm>
            <a:off x="6165480" y="2593345"/>
            <a:ext cx="3852672" cy="369328"/>
          </a:xfrm>
          <a:prstGeom prst="rect">
            <a:avLst/>
          </a:prstGeom>
          <a:solidFill>
            <a:srgbClr val="FFFFFF"/>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二次验证一开启，密码泄露不着急</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4" name="矩形 13"/>
          <p:cNvSpPr/>
          <p:nvPr/>
        </p:nvSpPr>
        <p:spPr>
          <a:xfrm>
            <a:off x="6165480" y="3171130"/>
            <a:ext cx="3852672" cy="369328"/>
          </a:xfrm>
          <a:prstGeom prst="rect">
            <a:avLst/>
          </a:prstGeom>
          <a:solidFill>
            <a:srgbClr val="FFFFFF"/>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安全软件要安装，越狱</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Root</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隐患多</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6" name="矩形 15"/>
          <p:cNvSpPr/>
          <p:nvPr/>
        </p:nvSpPr>
        <p:spPr>
          <a:xfrm>
            <a:off x="6165480" y="3748915"/>
            <a:ext cx="3852672" cy="369328"/>
          </a:xfrm>
          <a:prstGeom prst="rect">
            <a:avLst/>
          </a:prstGeom>
          <a:solidFill>
            <a:srgbClr val="FFFFFF"/>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应用下载到官网，后台权限谨慎选</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8" name="矩形 17"/>
          <p:cNvSpPr/>
          <p:nvPr/>
        </p:nvSpPr>
        <p:spPr>
          <a:xfrm>
            <a:off x="6165480" y="4326700"/>
            <a:ext cx="3852672" cy="369328"/>
          </a:xfrm>
          <a:prstGeom prst="rect">
            <a:avLst/>
          </a:prstGeom>
          <a:solidFill>
            <a:srgbClr val="FFFFFF"/>
          </a:solidFill>
          <a:ln w="25400" cap="flat">
            <a:solidFill>
              <a:srgbClr val="00B0F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a:t>手机出售要谨慎，视频文件刷几次</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7"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32150" y="1133069"/>
            <a:ext cx="8279698" cy="5202835"/>
          </a:xfrm>
          <a:prstGeom prst="rect">
            <a:avLst/>
          </a:prstGeom>
        </p:spPr>
      </p:pic>
      <p:sp>
        <p:nvSpPr>
          <p:cNvPr id="9"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信息安全面临的主要威胁</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4"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2214837" y="4925403"/>
            <a:ext cx="1828800" cy="1378101"/>
          </a:xfrm>
          <a:prstGeom prst="rect">
            <a:avLst/>
          </a:prstGeom>
        </p:spPr>
      </p:pic>
      <p:sp>
        <p:nvSpPr>
          <p:cNvPr id="5" name="矩形 4"/>
          <p:cNvSpPr/>
          <p:nvPr/>
        </p:nvSpPr>
        <p:spPr>
          <a:xfrm>
            <a:off x="4398379" y="4701493"/>
            <a:ext cx="6458673" cy="1680140"/>
          </a:xfrm>
          <a:prstGeom prst="rect">
            <a:avLst/>
          </a:prstGeom>
        </p:spPr>
        <p:txBody>
          <a:bodyPr wrap="square">
            <a:spAutoFit/>
          </a:bodyPr>
          <a:lstStyle/>
          <a:p>
            <a:pPr>
              <a:lnSpc>
                <a:spcPct val="200000"/>
              </a:lnSpc>
            </a:pPr>
            <a:r>
              <a:rPr lang="zh-CN" altLang="en-US" b="1" dirty="0">
                <a:latin typeface="华文楷体" panose="02010600040101010101" pitchFamily="2" charset="-122"/>
                <a:ea typeface="华文楷体" panose="02010600040101010101" pitchFamily="2" charset="-122"/>
              </a:rPr>
              <a:t>人是最薄弱的环节。你可能拥有最好的技术、防火墙、入侵检测系统、生物鉴别设备，可只要有人给毫无戒心的员工打</a:t>
            </a:r>
            <a:r>
              <a:rPr lang="zh-CN" altLang="en-US" b="1">
                <a:latin typeface="华文楷体" panose="02010600040101010101" pitchFamily="2" charset="-122"/>
                <a:ea typeface="华文楷体" panose="02010600040101010101" pitchFamily="2" charset="-122"/>
              </a:rPr>
              <a:t>个电话、发一封邮件、一个</a:t>
            </a:r>
            <a:r>
              <a:rPr lang="en-US" altLang="zh-CN" b="1">
                <a:latin typeface="华文楷体" panose="02010600040101010101" pitchFamily="2" charset="-122"/>
                <a:ea typeface="华文楷体" panose="02010600040101010101" pitchFamily="2" charset="-122"/>
              </a:rPr>
              <a:t>U</a:t>
            </a:r>
            <a:r>
              <a:rPr lang="zh-CN" altLang="en-US" b="1">
                <a:latin typeface="华文楷体" panose="02010600040101010101" pitchFamily="2" charset="-122"/>
                <a:ea typeface="华文楷体" panose="02010600040101010101" pitchFamily="2" charset="-122"/>
              </a:rPr>
              <a:t>盘</a:t>
            </a:r>
            <a:r>
              <a:rPr lang="en-US" altLang="zh-CN" b="1">
                <a:latin typeface="华文楷体" panose="02010600040101010101" pitchFamily="2" charset="-122"/>
                <a:ea typeface="华文楷体" panose="02010600040101010101" pitchFamily="2" charset="-122"/>
              </a:rPr>
              <a:t>……</a:t>
            </a:r>
            <a:endParaRPr lang="zh-CN" altLang="en-US" b="1" dirty="0">
              <a:latin typeface="华文楷体" panose="02010600040101010101" pitchFamily="2" charset="-122"/>
              <a:ea typeface="华文楷体" panose="02010600040101010101" pitchFamily="2" charset="-122"/>
            </a:endParaRPr>
          </a:p>
        </p:txBody>
      </p:sp>
      <p:sp>
        <p:nvSpPr>
          <p:cNvPr id="19"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提升安全意识的重要性</a:t>
            </a:r>
            <a:endParaRPr lang="zh-CN" altLang="en-US" sz="3600" b="1">
              <a:latin typeface="华文楷体" panose="02010600040101010101" pitchFamily="2" charset="-122"/>
              <a:ea typeface="华文楷体" panose="02010600040101010101" pitchFamily="2" charset="-122"/>
            </a:endParaRPr>
          </a:p>
        </p:txBody>
      </p:sp>
      <p:sp>
        <p:nvSpPr>
          <p:cNvPr id="48"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grpSp>
        <p:nvGrpSpPr>
          <p:cNvPr id="50" name="Group 57"/>
          <p:cNvGrpSpPr/>
          <p:nvPr/>
        </p:nvGrpSpPr>
        <p:grpSpPr bwMode="auto">
          <a:xfrm>
            <a:off x="2291037" y="1050167"/>
            <a:ext cx="1600200" cy="1693863"/>
            <a:chOff x="0" y="0"/>
            <a:chExt cx="1008" cy="1067"/>
          </a:xfrm>
        </p:grpSpPr>
        <p:pic>
          <p:nvPicPr>
            <p:cNvPr id="51" name="Picture 5" descr="保险箱"/>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0"/>
              <a:ext cx="576"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 Box 6"/>
            <p:cNvSpPr>
              <a:spLocks noChangeArrowheads="1"/>
            </p:cNvSpPr>
            <p:nvPr/>
          </p:nvSpPr>
          <p:spPr bwMode="auto">
            <a:xfrm>
              <a:off x="0" y="576"/>
              <a:ext cx="1008" cy="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cs typeface="Calibri" panose="020F0502020204030204" pitchFamily="34" charset="0"/>
                </a:defRPr>
              </a:lvl1pPr>
              <a:lvl2pPr>
                <a:defRPr>
                  <a:solidFill>
                    <a:schemeClr val="tx1"/>
                  </a:solidFill>
                  <a:latin typeface="Calibri" panose="020F0502020204030204" pitchFamily="34" charset="0"/>
                  <a:cs typeface="Calibri" panose="020F0502020204030204" pitchFamily="34" charset="0"/>
                </a:defRPr>
              </a:lvl2pPr>
              <a:lvl3pPr>
                <a:defRPr>
                  <a:solidFill>
                    <a:schemeClr val="tx1"/>
                  </a:solidFill>
                  <a:latin typeface="Calibri" panose="020F0502020204030204" pitchFamily="34" charset="0"/>
                  <a:cs typeface="Calibri" panose="020F0502020204030204" pitchFamily="34" charset="0"/>
                </a:defRPr>
              </a:lvl3pPr>
              <a:lvl4pPr>
                <a:defRPr>
                  <a:solidFill>
                    <a:schemeClr val="tx1"/>
                  </a:solidFill>
                  <a:latin typeface="Calibri" panose="020F0502020204030204" pitchFamily="34" charset="0"/>
                  <a:cs typeface="Calibri" panose="020F0502020204030204" pitchFamily="34" charset="0"/>
                </a:defRPr>
              </a:lvl4pPr>
              <a:lvl5pPr>
                <a:defRPr>
                  <a:solidFill>
                    <a:schemeClr val="tx1"/>
                  </a:solidFill>
                  <a:latin typeface="Calibri" panose="020F0502020204030204" pitchFamily="34" charset="0"/>
                  <a:cs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cs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cs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cs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cs typeface="Calibri" panose="020F0502020204030204" pitchFamily="34" charset="0"/>
                </a:defRPr>
              </a:lvl9pPr>
            </a:lstStyle>
            <a:p>
              <a:pPr algn="ctr">
                <a:spcBef>
                  <a:spcPct val="50000"/>
                </a:spcBef>
                <a:buSzPct val="100000"/>
                <a:buFont typeface="Arial" panose="020B0604020202020204" pitchFamily="34" charset="0"/>
                <a:buNone/>
              </a:pPr>
              <a:r>
                <a:rPr lang="zh-CN" altLang="en-US" sz="1600" b="1">
                  <a:latin typeface="Arial" panose="020B0604020202020204" pitchFamily="34" charset="0"/>
                  <a:ea typeface="宋体" panose="02010600030101010101" pitchFamily="2" charset="-122"/>
                </a:rPr>
                <a:t>装有</a:t>
              </a:r>
              <a:r>
                <a:rPr lang="en-US" altLang="zh-CN" sz="1600" b="1">
                  <a:latin typeface="Arial" panose="020B0604020202020204" pitchFamily="34" charset="0"/>
                  <a:ea typeface="宋体" panose="02010600030101010101" pitchFamily="2" charset="-122"/>
                </a:rPr>
                <a:t>100</a:t>
              </a:r>
              <a:r>
                <a:rPr lang="zh-CN" altLang="en-US" sz="1600" b="1">
                  <a:latin typeface="Arial" panose="020B0604020202020204" pitchFamily="34" charset="0"/>
                  <a:ea typeface="宋体" panose="02010600030101010101" pitchFamily="2" charset="-122"/>
                </a:rPr>
                <a:t>万的</a:t>
              </a:r>
              <a:endParaRPr lang="zh-CN" altLang="en-US" sz="1600" b="1">
                <a:latin typeface="Arial" panose="020B0604020202020204" pitchFamily="34" charset="0"/>
                <a:ea typeface="宋体" panose="02010600030101010101" pitchFamily="2" charset="-122"/>
              </a:endParaRPr>
            </a:p>
            <a:p>
              <a:pPr algn="ctr">
                <a:spcBef>
                  <a:spcPct val="50000"/>
                </a:spcBef>
                <a:buSzPct val="100000"/>
                <a:buFont typeface="Arial" panose="020B0604020202020204" pitchFamily="34" charset="0"/>
                <a:buNone/>
              </a:pPr>
              <a:r>
                <a:rPr lang="zh-CN" altLang="en-US" sz="1600" b="1">
                  <a:latin typeface="Arial" panose="020B0604020202020204" pitchFamily="34" charset="0"/>
                  <a:ea typeface="宋体" panose="02010600030101010101" pitchFamily="2" charset="-122"/>
                </a:rPr>
                <a:t> 保险箱</a:t>
              </a:r>
              <a:endParaRPr lang="zh-CN" altLang="en-US" sz="1600" b="1">
                <a:latin typeface="Arial" panose="020B0604020202020204" pitchFamily="34" charset="0"/>
                <a:ea typeface="宋体" panose="02010600030101010101" pitchFamily="2" charset="-122"/>
              </a:endParaRPr>
            </a:p>
          </p:txBody>
        </p:sp>
      </p:grpSp>
      <p:grpSp>
        <p:nvGrpSpPr>
          <p:cNvPr id="53" name="Group 60"/>
          <p:cNvGrpSpPr/>
          <p:nvPr/>
        </p:nvGrpSpPr>
        <p:grpSpPr bwMode="auto">
          <a:xfrm>
            <a:off x="4299226" y="1113667"/>
            <a:ext cx="1752600" cy="1217613"/>
            <a:chOff x="86" y="-14"/>
            <a:chExt cx="1104" cy="767"/>
          </a:xfrm>
        </p:grpSpPr>
        <p:grpSp>
          <p:nvGrpSpPr>
            <p:cNvPr id="54" name="Group 61"/>
            <p:cNvGrpSpPr/>
            <p:nvPr/>
          </p:nvGrpSpPr>
          <p:grpSpPr bwMode="auto">
            <a:xfrm>
              <a:off x="283" y="-14"/>
              <a:ext cx="432" cy="528"/>
              <a:chOff x="-372" y="-18"/>
              <a:chExt cx="656" cy="672"/>
            </a:xfrm>
          </p:grpSpPr>
          <p:pic>
            <p:nvPicPr>
              <p:cNvPr id="56" name="Picture 9" descr="匪徒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 y="318"/>
                <a:ext cx="31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0" descr="匪徒2"/>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 y="-18"/>
                <a:ext cx="32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11" descr="匪徒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 y="318"/>
                <a:ext cx="32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5" name="Text Box 12"/>
            <p:cNvSpPr>
              <a:spLocks noChangeArrowheads="1"/>
            </p:cNvSpPr>
            <p:nvPr/>
          </p:nvSpPr>
          <p:spPr bwMode="auto">
            <a:xfrm>
              <a:off x="86" y="522"/>
              <a:ext cx="110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cs typeface="Calibri" panose="020F0502020204030204" pitchFamily="34" charset="0"/>
                </a:defRPr>
              </a:lvl1pPr>
              <a:lvl2pPr>
                <a:defRPr>
                  <a:solidFill>
                    <a:schemeClr val="tx1"/>
                  </a:solidFill>
                  <a:latin typeface="Calibri" panose="020F0502020204030204" pitchFamily="34" charset="0"/>
                  <a:cs typeface="Calibri" panose="020F0502020204030204" pitchFamily="34" charset="0"/>
                </a:defRPr>
              </a:lvl2pPr>
              <a:lvl3pPr>
                <a:defRPr>
                  <a:solidFill>
                    <a:schemeClr val="tx1"/>
                  </a:solidFill>
                  <a:latin typeface="Calibri" panose="020F0502020204030204" pitchFamily="34" charset="0"/>
                  <a:cs typeface="Calibri" panose="020F0502020204030204" pitchFamily="34" charset="0"/>
                </a:defRPr>
              </a:lvl3pPr>
              <a:lvl4pPr>
                <a:defRPr>
                  <a:solidFill>
                    <a:schemeClr val="tx1"/>
                  </a:solidFill>
                  <a:latin typeface="Calibri" panose="020F0502020204030204" pitchFamily="34" charset="0"/>
                  <a:cs typeface="Calibri" panose="020F0502020204030204" pitchFamily="34" charset="0"/>
                </a:defRPr>
              </a:lvl4pPr>
              <a:lvl5pPr>
                <a:defRPr>
                  <a:solidFill>
                    <a:schemeClr val="tx1"/>
                  </a:solidFill>
                  <a:latin typeface="Calibri" panose="020F0502020204030204" pitchFamily="34" charset="0"/>
                  <a:cs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cs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cs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cs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cs typeface="Calibri" panose="020F0502020204030204" pitchFamily="34" charset="0"/>
                </a:defRPr>
              </a:lvl9pPr>
            </a:lstStyle>
            <a:p>
              <a:pPr>
                <a:spcBef>
                  <a:spcPct val="50000"/>
                </a:spcBef>
                <a:buSzPct val="100000"/>
                <a:buFont typeface="Arial" panose="020B0604020202020204" pitchFamily="34" charset="0"/>
                <a:buNone/>
              </a:pPr>
              <a:r>
                <a:rPr lang="zh-CN" altLang="en-US" sz="1600" b="1">
                  <a:latin typeface="Arial" panose="020B0604020202020204" pitchFamily="34" charset="0"/>
                  <a:ea typeface="宋体" panose="02010600030101010101" pitchFamily="2" charset="-122"/>
                </a:rPr>
                <a:t>需要</a:t>
              </a:r>
              <a:r>
                <a:rPr lang="en-US" altLang="zh-CN" sz="1600" b="1">
                  <a:latin typeface="Arial" panose="020B0604020202020204" pitchFamily="34" charset="0"/>
                  <a:ea typeface="宋体" panose="02010600030101010101" pitchFamily="2" charset="-122"/>
                </a:rPr>
                <a:t>3</a:t>
              </a:r>
              <a:r>
                <a:rPr lang="zh-CN" altLang="en-US" sz="1600" b="1">
                  <a:latin typeface="Arial" panose="020B0604020202020204" pitchFamily="34" charset="0"/>
                  <a:ea typeface="宋体" panose="02010600030101010101" pitchFamily="2" charset="-122"/>
                </a:rPr>
                <a:t>个悍匪</a:t>
              </a:r>
              <a:endParaRPr lang="zh-CN" altLang="en-US" sz="1600" b="1">
                <a:latin typeface="Arial" panose="020B0604020202020204" pitchFamily="34" charset="0"/>
                <a:ea typeface="宋体" panose="02010600030101010101" pitchFamily="2" charset="-122"/>
              </a:endParaRPr>
            </a:p>
          </p:txBody>
        </p:sp>
      </p:grpSp>
      <p:grpSp>
        <p:nvGrpSpPr>
          <p:cNvPr id="59" name="Group 66"/>
          <p:cNvGrpSpPr/>
          <p:nvPr/>
        </p:nvGrpSpPr>
        <p:grpSpPr bwMode="auto">
          <a:xfrm>
            <a:off x="8263209" y="1268335"/>
            <a:ext cx="1752301" cy="1327150"/>
            <a:chOff x="0" y="0"/>
            <a:chExt cx="841" cy="836"/>
          </a:xfrm>
        </p:grpSpPr>
        <p:pic>
          <p:nvPicPr>
            <p:cNvPr id="60" name="Picture 14" descr="钱1"/>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0"/>
              <a:ext cx="480"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 Box 15"/>
            <p:cNvSpPr>
              <a:spLocks noChangeArrowheads="1"/>
            </p:cNvSpPr>
            <p:nvPr/>
          </p:nvSpPr>
          <p:spPr bwMode="auto">
            <a:xfrm>
              <a:off x="0" y="432"/>
              <a:ext cx="841"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cs typeface="Calibri" panose="020F0502020204030204" pitchFamily="34" charset="0"/>
                </a:defRPr>
              </a:lvl1pPr>
              <a:lvl2pPr>
                <a:defRPr>
                  <a:solidFill>
                    <a:schemeClr val="tx1"/>
                  </a:solidFill>
                  <a:latin typeface="Calibri" panose="020F0502020204030204" pitchFamily="34" charset="0"/>
                  <a:cs typeface="Calibri" panose="020F0502020204030204" pitchFamily="34" charset="0"/>
                </a:defRPr>
              </a:lvl2pPr>
              <a:lvl3pPr>
                <a:defRPr>
                  <a:solidFill>
                    <a:schemeClr val="tx1"/>
                  </a:solidFill>
                  <a:latin typeface="Calibri" panose="020F0502020204030204" pitchFamily="34" charset="0"/>
                  <a:cs typeface="Calibri" panose="020F0502020204030204" pitchFamily="34" charset="0"/>
                </a:defRPr>
              </a:lvl3pPr>
              <a:lvl4pPr>
                <a:defRPr>
                  <a:solidFill>
                    <a:schemeClr val="tx1"/>
                  </a:solidFill>
                  <a:latin typeface="Calibri" panose="020F0502020204030204" pitchFamily="34" charset="0"/>
                  <a:cs typeface="Calibri" panose="020F0502020204030204" pitchFamily="34" charset="0"/>
                </a:defRPr>
              </a:lvl4pPr>
              <a:lvl5pPr>
                <a:defRPr>
                  <a:solidFill>
                    <a:schemeClr val="tx1"/>
                  </a:solidFill>
                  <a:latin typeface="Calibri" panose="020F0502020204030204" pitchFamily="34" charset="0"/>
                  <a:cs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cs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cs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cs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cs typeface="Calibri" panose="020F0502020204030204" pitchFamily="34" charset="0"/>
                </a:defRPr>
              </a:lvl9pPr>
            </a:lstStyle>
            <a:p>
              <a:pPr>
                <a:spcBef>
                  <a:spcPct val="50000"/>
                </a:spcBef>
                <a:buSzPct val="100000"/>
                <a:buFont typeface="Arial" panose="020B0604020202020204" pitchFamily="34" charset="0"/>
                <a:buNone/>
              </a:pPr>
              <a:r>
                <a:rPr lang="zh-CN" altLang="en-US" sz="1600" b="1">
                  <a:latin typeface="Arial" panose="020B0604020202020204" pitchFamily="34" charset="0"/>
                  <a:ea typeface="宋体" panose="02010600030101010101" pitchFamily="2" charset="-122"/>
                </a:rPr>
                <a:t>公司损失</a:t>
              </a:r>
              <a:r>
                <a:rPr lang="en-US" altLang="zh-CN" sz="1600" b="1">
                  <a:latin typeface="Arial" panose="020B0604020202020204" pitchFamily="34" charset="0"/>
                  <a:ea typeface="宋体" panose="02010600030101010101" pitchFamily="2" charset="-122"/>
                </a:rPr>
                <a:t>100</a:t>
              </a:r>
              <a:r>
                <a:rPr lang="zh-CN" altLang="en-US" sz="1600" b="1">
                  <a:latin typeface="Arial" panose="020B0604020202020204" pitchFamily="34" charset="0"/>
                  <a:ea typeface="宋体" panose="02010600030101010101" pitchFamily="2" charset="-122"/>
                </a:rPr>
                <a:t>万</a:t>
              </a:r>
              <a:endParaRPr lang="zh-CN" altLang="en-US" sz="1600" b="1">
                <a:latin typeface="Arial" panose="020B0604020202020204" pitchFamily="34" charset="0"/>
                <a:ea typeface="宋体" panose="02010600030101010101" pitchFamily="2" charset="-122"/>
              </a:endParaRPr>
            </a:p>
          </p:txBody>
        </p:sp>
      </p:grpSp>
      <p:grpSp>
        <p:nvGrpSpPr>
          <p:cNvPr id="62" name="Group 81"/>
          <p:cNvGrpSpPr/>
          <p:nvPr/>
        </p:nvGrpSpPr>
        <p:grpSpPr bwMode="auto">
          <a:xfrm>
            <a:off x="5974037" y="1123191"/>
            <a:ext cx="1981200" cy="1181100"/>
            <a:chOff x="-148" y="0"/>
            <a:chExt cx="1248" cy="744"/>
          </a:xfrm>
        </p:grpSpPr>
        <p:grpSp>
          <p:nvGrpSpPr>
            <p:cNvPr id="63" name="Group 82"/>
            <p:cNvGrpSpPr/>
            <p:nvPr/>
          </p:nvGrpSpPr>
          <p:grpSpPr bwMode="auto">
            <a:xfrm>
              <a:off x="-148" y="90"/>
              <a:ext cx="1248" cy="654"/>
              <a:chOff x="-220" y="0"/>
              <a:chExt cx="1248" cy="654"/>
            </a:xfrm>
          </p:grpSpPr>
          <p:pic>
            <p:nvPicPr>
              <p:cNvPr id="65" name="Picture 30" descr="吉普车"/>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76"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 Box 31"/>
              <p:cNvSpPr>
                <a:spLocks noChangeArrowheads="1"/>
              </p:cNvSpPr>
              <p:nvPr/>
            </p:nvSpPr>
            <p:spPr bwMode="auto">
              <a:xfrm>
                <a:off x="-220" y="423"/>
                <a:ext cx="124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cs typeface="Calibri" panose="020F0502020204030204" pitchFamily="34" charset="0"/>
                  </a:defRPr>
                </a:lvl1pPr>
                <a:lvl2pPr>
                  <a:defRPr>
                    <a:solidFill>
                      <a:schemeClr val="tx1"/>
                    </a:solidFill>
                    <a:latin typeface="Calibri" panose="020F0502020204030204" pitchFamily="34" charset="0"/>
                    <a:cs typeface="Calibri" panose="020F0502020204030204" pitchFamily="34" charset="0"/>
                  </a:defRPr>
                </a:lvl2pPr>
                <a:lvl3pPr>
                  <a:defRPr>
                    <a:solidFill>
                      <a:schemeClr val="tx1"/>
                    </a:solidFill>
                    <a:latin typeface="Calibri" panose="020F0502020204030204" pitchFamily="34" charset="0"/>
                    <a:cs typeface="Calibri" panose="020F0502020204030204" pitchFamily="34" charset="0"/>
                  </a:defRPr>
                </a:lvl3pPr>
                <a:lvl4pPr>
                  <a:defRPr>
                    <a:solidFill>
                      <a:schemeClr val="tx1"/>
                    </a:solidFill>
                    <a:latin typeface="Calibri" panose="020F0502020204030204" pitchFamily="34" charset="0"/>
                    <a:cs typeface="Calibri" panose="020F0502020204030204" pitchFamily="34" charset="0"/>
                  </a:defRPr>
                </a:lvl4pPr>
                <a:lvl5pPr>
                  <a:defRPr>
                    <a:solidFill>
                      <a:schemeClr val="tx1"/>
                    </a:solidFill>
                    <a:latin typeface="Calibri" panose="020F0502020204030204" pitchFamily="34" charset="0"/>
                    <a:cs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cs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cs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cs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cs typeface="Calibri" panose="020F0502020204030204" pitchFamily="34" charset="0"/>
                  </a:defRPr>
                </a:lvl9pPr>
              </a:lstStyle>
              <a:p>
                <a:pPr>
                  <a:spcBef>
                    <a:spcPct val="50000"/>
                  </a:spcBef>
                  <a:buSzPct val="100000"/>
                  <a:buFont typeface="Arial" panose="020B0604020202020204" pitchFamily="34" charset="0"/>
                  <a:buNone/>
                </a:pPr>
                <a:r>
                  <a:rPr lang="en-US" altLang="zh-CN" sz="1600" b="1">
                    <a:latin typeface="Arial" panose="020B0604020202020204" pitchFamily="34" charset="0"/>
                    <a:ea typeface="宋体" panose="02010600030101010101" pitchFamily="2" charset="-122"/>
                  </a:rPr>
                  <a:t>1</a:t>
                </a:r>
                <a:r>
                  <a:rPr lang="zh-CN" altLang="en-US" sz="1600" b="1">
                    <a:latin typeface="Arial" panose="020B0604020202020204" pitchFamily="34" charset="0"/>
                    <a:ea typeface="宋体" panose="02010600030101010101" pitchFamily="2" charset="-122"/>
                  </a:rPr>
                  <a:t>辆车，才能偷走。</a:t>
                </a:r>
                <a:endParaRPr lang="zh-CN" altLang="en-US" sz="1600" b="1">
                  <a:latin typeface="Arial" panose="020B0604020202020204" pitchFamily="34" charset="0"/>
                  <a:ea typeface="宋体" panose="02010600030101010101" pitchFamily="2" charset="-122"/>
                </a:endParaRPr>
              </a:p>
            </p:txBody>
          </p:sp>
        </p:grpSp>
        <p:sp>
          <p:nvSpPr>
            <p:cNvPr id="64" name="Rectangle 32"/>
            <p:cNvSpPr>
              <a:spLocks noChangeArrowheads="1"/>
            </p:cNvSpPr>
            <p:nvPr/>
          </p:nvSpPr>
          <p:spPr bwMode="auto">
            <a:xfrm>
              <a:off x="0" y="0"/>
              <a:ext cx="240" cy="120"/>
            </a:xfrm>
            <a:prstGeom prst="rect">
              <a:avLst/>
            </a:prstGeom>
            <a:solidFill>
              <a:srgbClr val="FFFFFF"/>
            </a:solidFill>
            <a:ln>
              <a:noFill/>
            </a:ln>
            <a:effectLst/>
            <a:extLs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Calibri" panose="020F0502020204030204" pitchFamily="34" charset="0"/>
                </a:defRPr>
              </a:lvl1pPr>
              <a:lvl2pPr>
                <a:defRPr>
                  <a:solidFill>
                    <a:schemeClr val="tx1"/>
                  </a:solidFill>
                  <a:latin typeface="Calibri" panose="020F0502020204030204" pitchFamily="34" charset="0"/>
                  <a:cs typeface="Calibri" panose="020F0502020204030204" pitchFamily="34" charset="0"/>
                </a:defRPr>
              </a:lvl2pPr>
              <a:lvl3pPr>
                <a:defRPr>
                  <a:solidFill>
                    <a:schemeClr val="tx1"/>
                  </a:solidFill>
                  <a:latin typeface="Calibri" panose="020F0502020204030204" pitchFamily="34" charset="0"/>
                  <a:cs typeface="Calibri" panose="020F0502020204030204" pitchFamily="34" charset="0"/>
                </a:defRPr>
              </a:lvl3pPr>
              <a:lvl4pPr>
                <a:defRPr>
                  <a:solidFill>
                    <a:schemeClr val="tx1"/>
                  </a:solidFill>
                  <a:latin typeface="Calibri" panose="020F0502020204030204" pitchFamily="34" charset="0"/>
                  <a:cs typeface="Calibri" panose="020F0502020204030204" pitchFamily="34" charset="0"/>
                </a:defRPr>
              </a:lvl4pPr>
              <a:lvl5pPr>
                <a:defRPr>
                  <a:solidFill>
                    <a:schemeClr val="tx1"/>
                  </a:solidFill>
                  <a:latin typeface="Calibri" panose="020F0502020204030204" pitchFamily="34" charset="0"/>
                  <a:cs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cs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cs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cs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cs typeface="Calibri" panose="020F0502020204030204" pitchFamily="34" charset="0"/>
                </a:defRPr>
              </a:lvl9pPr>
            </a:lstStyle>
            <a:p>
              <a:pPr>
                <a:buSzPct val="100000"/>
                <a:buFont typeface="Arial" panose="020B0604020202020204" pitchFamily="34" charset="0"/>
                <a:buNone/>
              </a:pPr>
              <a:endParaRPr lang="zh-CN" altLang="en-US" sz="2000" b="1">
                <a:latin typeface="Arial" panose="020B0604020202020204" pitchFamily="34" charset="0"/>
                <a:ea typeface="宋体" panose="02010600030101010101" pitchFamily="2" charset="-122"/>
              </a:endParaRPr>
            </a:p>
          </p:txBody>
        </p:sp>
      </p:grpSp>
      <p:grpSp>
        <p:nvGrpSpPr>
          <p:cNvPr id="68" name="Group 69"/>
          <p:cNvGrpSpPr/>
          <p:nvPr/>
        </p:nvGrpSpPr>
        <p:grpSpPr bwMode="auto">
          <a:xfrm>
            <a:off x="2154514" y="2867929"/>
            <a:ext cx="1828800" cy="1798638"/>
            <a:chOff x="1" y="0"/>
            <a:chExt cx="1152" cy="1133"/>
          </a:xfrm>
        </p:grpSpPr>
        <p:pic>
          <p:nvPicPr>
            <p:cNvPr id="69" name="Picture 17" descr="笔记本"/>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 y="0"/>
              <a:ext cx="576"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 Box 18"/>
            <p:cNvSpPr>
              <a:spLocks noChangeArrowheads="1"/>
            </p:cNvSpPr>
            <p:nvPr/>
          </p:nvSpPr>
          <p:spPr bwMode="auto">
            <a:xfrm>
              <a:off x="1" y="642"/>
              <a:ext cx="1152" cy="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cs typeface="Calibri" panose="020F0502020204030204" pitchFamily="34" charset="0"/>
                </a:defRPr>
              </a:lvl1pPr>
              <a:lvl2pPr>
                <a:defRPr>
                  <a:solidFill>
                    <a:schemeClr val="tx1"/>
                  </a:solidFill>
                  <a:latin typeface="Calibri" panose="020F0502020204030204" pitchFamily="34" charset="0"/>
                  <a:cs typeface="Calibri" panose="020F0502020204030204" pitchFamily="34" charset="0"/>
                </a:defRPr>
              </a:lvl2pPr>
              <a:lvl3pPr>
                <a:defRPr>
                  <a:solidFill>
                    <a:schemeClr val="tx1"/>
                  </a:solidFill>
                  <a:latin typeface="Calibri" panose="020F0502020204030204" pitchFamily="34" charset="0"/>
                  <a:cs typeface="Calibri" panose="020F0502020204030204" pitchFamily="34" charset="0"/>
                </a:defRPr>
              </a:lvl3pPr>
              <a:lvl4pPr>
                <a:defRPr>
                  <a:solidFill>
                    <a:schemeClr val="tx1"/>
                  </a:solidFill>
                  <a:latin typeface="Calibri" panose="020F0502020204030204" pitchFamily="34" charset="0"/>
                  <a:cs typeface="Calibri" panose="020F0502020204030204" pitchFamily="34" charset="0"/>
                </a:defRPr>
              </a:lvl4pPr>
              <a:lvl5pPr>
                <a:defRPr>
                  <a:solidFill>
                    <a:schemeClr val="tx1"/>
                  </a:solidFill>
                  <a:latin typeface="Calibri" panose="020F0502020204030204" pitchFamily="34" charset="0"/>
                  <a:cs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cs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cs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cs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cs typeface="Calibri" panose="020F0502020204030204" pitchFamily="34" charset="0"/>
                </a:defRPr>
              </a:lvl9pPr>
            </a:lstStyle>
            <a:p>
              <a:pPr>
                <a:spcBef>
                  <a:spcPct val="50000"/>
                </a:spcBef>
                <a:buSzPct val="100000"/>
                <a:buFont typeface="Arial" panose="020B0604020202020204" pitchFamily="34" charset="0"/>
                <a:buNone/>
              </a:pPr>
              <a:r>
                <a:rPr lang="zh-CN" altLang="en-US" sz="1600" b="1">
                  <a:latin typeface="Arial" panose="020B0604020202020204" pitchFamily="34" charset="0"/>
                  <a:ea typeface="宋体" panose="02010600030101010101" pitchFamily="2" charset="-122"/>
                </a:rPr>
                <a:t>装有客户信息的电脑或服务器</a:t>
              </a:r>
              <a:endParaRPr lang="zh-CN" altLang="en-US" sz="1600" b="1">
                <a:latin typeface="Arial" panose="020B0604020202020204" pitchFamily="34" charset="0"/>
                <a:ea typeface="宋体" panose="02010600030101010101" pitchFamily="2" charset="-122"/>
              </a:endParaRPr>
            </a:p>
          </p:txBody>
        </p:sp>
      </p:grpSp>
      <p:grpSp>
        <p:nvGrpSpPr>
          <p:cNvPr id="71" name="Group 72"/>
          <p:cNvGrpSpPr/>
          <p:nvPr/>
        </p:nvGrpSpPr>
        <p:grpSpPr bwMode="auto">
          <a:xfrm>
            <a:off x="4303988" y="2667905"/>
            <a:ext cx="2286000" cy="1617662"/>
            <a:chOff x="213" y="-35"/>
            <a:chExt cx="1440" cy="1019"/>
          </a:xfrm>
        </p:grpSpPr>
        <p:pic>
          <p:nvPicPr>
            <p:cNvPr id="72" name="Picture 20" descr="商务间谍"/>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 y="-35"/>
              <a:ext cx="481" cy="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 Box 21"/>
            <p:cNvSpPr>
              <a:spLocks noChangeArrowheads="1"/>
            </p:cNvSpPr>
            <p:nvPr/>
          </p:nvSpPr>
          <p:spPr bwMode="auto">
            <a:xfrm>
              <a:off x="213" y="753"/>
              <a:ext cx="144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cs typeface="Calibri" panose="020F0502020204030204" pitchFamily="34" charset="0"/>
                </a:defRPr>
              </a:lvl1pPr>
              <a:lvl2pPr>
                <a:defRPr>
                  <a:solidFill>
                    <a:schemeClr val="tx1"/>
                  </a:solidFill>
                  <a:latin typeface="Calibri" panose="020F0502020204030204" pitchFamily="34" charset="0"/>
                  <a:cs typeface="Calibri" panose="020F0502020204030204" pitchFamily="34" charset="0"/>
                </a:defRPr>
              </a:lvl2pPr>
              <a:lvl3pPr>
                <a:defRPr>
                  <a:solidFill>
                    <a:schemeClr val="tx1"/>
                  </a:solidFill>
                  <a:latin typeface="Calibri" panose="020F0502020204030204" pitchFamily="34" charset="0"/>
                  <a:cs typeface="Calibri" panose="020F0502020204030204" pitchFamily="34" charset="0"/>
                </a:defRPr>
              </a:lvl3pPr>
              <a:lvl4pPr>
                <a:defRPr>
                  <a:solidFill>
                    <a:schemeClr val="tx1"/>
                  </a:solidFill>
                  <a:latin typeface="Calibri" panose="020F0502020204030204" pitchFamily="34" charset="0"/>
                  <a:cs typeface="Calibri" panose="020F0502020204030204" pitchFamily="34" charset="0"/>
                </a:defRPr>
              </a:lvl4pPr>
              <a:lvl5pPr>
                <a:defRPr>
                  <a:solidFill>
                    <a:schemeClr val="tx1"/>
                  </a:solidFill>
                  <a:latin typeface="Calibri" panose="020F0502020204030204" pitchFamily="34" charset="0"/>
                  <a:cs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cs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cs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cs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cs typeface="Calibri" panose="020F0502020204030204" pitchFamily="34" charset="0"/>
                </a:defRPr>
              </a:lvl9pPr>
            </a:lstStyle>
            <a:p>
              <a:pPr>
                <a:spcBef>
                  <a:spcPct val="50000"/>
                </a:spcBef>
                <a:buSzPct val="100000"/>
                <a:buFont typeface="Arial" panose="020B0604020202020204" pitchFamily="34" charset="0"/>
                <a:buNone/>
              </a:pPr>
              <a:r>
                <a:rPr lang="zh-CN" altLang="en-US" sz="1600" b="1">
                  <a:latin typeface="Arial" panose="020B0604020202020204" pitchFamily="34" charset="0"/>
                  <a:ea typeface="宋体" panose="02010600030101010101" pitchFamily="2" charset="-122"/>
                </a:rPr>
                <a:t>只要</a:t>
              </a:r>
              <a:r>
                <a:rPr lang="en-US" altLang="zh-CN" sz="1600" b="1">
                  <a:latin typeface="Arial" panose="020B0604020202020204" pitchFamily="34" charset="0"/>
                  <a:ea typeface="宋体" panose="02010600030101010101" pitchFamily="2" charset="-122"/>
                </a:rPr>
                <a:t>1</a:t>
              </a:r>
              <a:r>
                <a:rPr lang="zh-CN" altLang="en-US" sz="1600" b="1">
                  <a:latin typeface="Arial" panose="020B0604020202020204" pitchFamily="34" charset="0"/>
                  <a:ea typeface="宋体" panose="02010600030101010101" pitchFamily="2" charset="-122"/>
                </a:rPr>
                <a:t>个黑客</a:t>
              </a:r>
              <a:endParaRPr lang="zh-CN" altLang="en-US" sz="1600" b="1">
                <a:latin typeface="Arial" panose="020B0604020202020204" pitchFamily="34" charset="0"/>
                <a:ea typeface="宋体" panose="02010600030101010101" pitchFamily="2" charset="-122"/>
              </a:endParaRPr>
            </a:p>
          </p:txBody>
        </p:sp>
      </p:grpSp>
      <p:pic>
        <p:nvPicPr>
          <p:cNvPr id="78" name="Picture 26" descr="破产"/>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3234" y="2715529"/>
            <a:ext cx="1669612"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Text Box 27"/>
          <p:cNvSpPr>
            <a:spLocks noChangeArrowheads="1"/>
          </p:cNvSpPr>
          <p:nvPr/>
        </p:nvSpPr>
        <p:spPr bwMode="auto">
          <a:xfrm>
            <a:off x="8263209" y="3919762"/>
            <a:ext cx="2202359" cy="573768"/>
          </a:xfrm>
          <a:prstGeom prst="rect">
            <a:avLst/>
          </a:prstGeom>
          <a:solidFill>
            <a:srgbClr val="FF0000"/>
          </a:solidFill>
          <a:ln w="9525" cap="flat" algn="ctr">
            <a:solidFill>
              <a:srgbClr val="FFFFFF"/>
            </a:solidFill>
            <a:prstDash val="solid"/>
            <a:miter lim="800000"/>
            <a:headEnd type="none" w="med" len="med"/>
            <a:tailEnd type="none" w="med" len="med"/>
          </a:ln>
        </p:spPr>
        <p:txBody>
          <a:bodyPr/>
          <a:lstStyle>
            <a:lvl1pPr>
              <a:defRPr>
                <a:solidFill>
                  <a:schemeClr val="tx1"/>
                </a:solidFill>
                <a:latin typeface="Calibri" panose="020F0502020204030204" pitchFamily="34" charset="0"/>
                <a:cs typeface="Calibri" panose="020F0502020204030204" pitchFamily="34" charset="0"/>
              </a:defRPr>
            </a:lvl1pPr>
            <a:lvl2pPr>
              <a:defRPr>
                <a:solidFill>
                  <a:schemeClr val="tx1"/>
                </a:solidFill>
                <a:latin typeface="Calibri" panose="020F0502020204030204" pitchFamily="34" charset="0"/>
                <a:cs typeface="Calibri" panose="020F0502020204030204" pitchFamily="34" charset="0"/>
              </a:defRPr>
            </a:lvl2pPr>
            <a:lvl3pPr>
              <a:defRPr>
                <a:solidFill>
                  <a:schemeClr val="tx1"/>
                </a:solidFill>
                <a:latin typeface="Calibri" panose="020F0502020204030204" pitchFamily="34" charset="0"/>
                <a:cs typeface="Calibri" panose="020F0502020204030204" pitchFamily="34" charset="0"/>
              </a:defRPr>
            </a:lvl3pPr>
            <a:lvl4pPr>
              <a:defRPr>
                <a:solidFill>
                  <a:schemeClr val="tx1"/>
                </a:solidFill>
                <a:latin typeface="Calibri" panose="020F0502020204030204" pitchFamily="34" charset="0"/>
                <a:cs typeface="Calibri" panose="020F0502020204030204" pitchFamily="34" charset="0"/>
              </a:defRPr>
            </a:lvl4pPr>
            <a:lvl5pPr>
              <a:defRPr>
                <a:solidFill>
                  <a:schemeClr val="tx1"/>
                </a:solidFill>
                <a:latin typeface="Calibri" panose="020F0502020204030204" pitchFamily="34" charset="0"/>
                <a:cs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cs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cs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cs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cs typeface="Calibri" panose="020F0502020204030204" pitchFamily="34" charset="0"/>
              </a:defRPr>
            </a:lvl9pPr>
          </a:lstStyle>
          <a:p>
            <a:pPr>
              <a:spcBef>
                <a:spcPct val="50000"/>
              </a:spcBef>
              <a:buSzPct val="100000"/>
              <a:buFont typeface="Arial" panose="020B0604020202020204" pitchFamily="34" charset="0"/>
              <a:buNone/>
            </a:pPr>
            <a:r>
              <a:rPr lang="zh-CN" altLang="en-US" b="1">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公司损失大量客户和业务！</a:t>
            </a:r>
            <a:endParaRPr lang="zh-CN" altLang="en-US" b="1">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grpSp>
        <p:nvGrpSpPr>
          <p:cNvPr id="8" name="组合 7"/>
          <p:cNvGrpSpPr/>
          <p:nvPr/>
        </p:nvGrpSpPr>
        <p:grpSpPr>
          <a:xfrm>
            <a:off x="6051826" y="2886930"/>
            <a:ext cx="1922436" cy="1458426"/>
            <a:chOff x="6051826" y="2886930"/>
            <a:chExt cx="1922436" cy="1458426"/>
          </a:xfrm>
        </p:grpSpPr>
        <p:pic>
          <p:nvPicPr>
            <p:cNvPr id="75" name="Picture 23" descr="U盘"/>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9197" y="2886930"/>
              <a:ext cx="762000" cy="658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 Box 24"/>
            <p:cNvSpPr>
              <a:spLocks noChangeArrowheads="1"/>
            </p:cNvSpPr>
            <p:nvPr/>
          </p:nvSpPr>
          <p:spPr bwMode="auto">
            <a:xfrm>
              <a:off x="6051826" y="3922934"/>
              <a:ext cx="1922436" cy="422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cs typeface="Calibri" panose="020F0502020204030204" pitchFamily="34" charset="0"/>
                </a:defRPr>
              </a:lvl1pPr>
              <a:lvl2pPr>
                <a:defRPr>
                  <a:solidFill>
                    <a:schemeClr val="tx1"/>
                  </a:solidFill>
                  <a:latin typeface="Calibri" panose="020F0502020204030204" pitchFamily="34" charset="0"/>
                  <a:cs typeface="Calibri" panose="020F0502020204030204" pitchFamily="34" charset="0"/>
                </a:defRPr>
              </a:lvl2pPr>
              <a:lvl3pPr>
                <a:defRPr>
                  <a:solidFill>
                    <a:schemeClr val="tx1"/>
                  </a:solidFill>
                  <a:latin typeface="Calibri" panose="020F0502020204030204" pitchFamily="34" charset="0"/>
                  <a:cs typeface="Calibri" panose="020F0502020204030204" pitchFamily="34" charset="0"/>
                </a:defRPr>
              </a:lvl3pPr>
              <a:lvl4pPr>
                <a:defRPr>
                  <a:solidFill>
                    <a:schemeClr val="tx1"/>
                  </a:solidFill>
                  <a:latin typeface="Calibri" panose="020F0502020204030204" pitchFamily="34" charset="0"/>
                  <a:cs typeface="Calibri" panose="020F0502020204030204" pitchFamily="34" charset="0"/>
                </a:defRPr>
              </a:lvl4pPr>
              <a:lvl5pPr>
                <a:defRPr>
                  <a:solidFill>
                    <a:schemeClr val="tx1"/>
                  </a:solidFill>
                  <a:latin typeface="Calibri" panose="020F0502020204030204" pitchFamily="34" charset="0"/>
                  <a:cs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cs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cs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cs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cs typeface="Calibri" panose="020F0502020204030204" pitchFamily="34" charset="0"/>
                </a:defRPr>
              </a:lvl9pPr>
            </a:lstStyle>
            <a:p>
              <a:pPr>
                <a:spcBef>
                  <a:spcPct val="50000"/>
                </a:spcBef>
                <a:buSzPct val="100000"/>
                <a:buFont typeface="Arial" panose="020B0604020202020204" pitchFamily="34" charset="0"/>
                <a:buNone/>
              </a:pPr>
              <a:r>
                <a:rPr lang="en-US" altLang="zh-CN" sz="1600" b="1">
                  <a:latin typeface="Arial" panose="020B0604020202020204" pitchFamily="34" charset="0"/>
                  <a:ea typeface="宋体" panose="02010600030101010101" pitchFamily="2" charset="-122"/>
                </a:rPr>
                <a:t>1</a:t>
              </a:r>
              <a:r>
                <a:rPr lang="zh-CN" altLang="en-US" sz="1600" b="1">
                  <a:latin typeface="Arial" panose="020B0604020202020204" pitchFamily="34" charset="0"/>
                  <a:ea typeface="宋体" panose="02010600030101010101" pitchFamily="2" charset="-122"/>
                </a:rPr>
                <a:t>个</a:t>
              </a:r>
              <a:r>
                <a:rPr lang="en-US" altLang="zh-CN" sz="1600" b="1">
                  <a:latin typeface="Arial" panose="020B0604020202020204" pitchFamily="34" charset="0"/>
                  <a:ea typeface="宋体" panose="02010600030101010101" pitchFamily="2" charset="-122"/>
                </a:rPr>
                <a:t>U</a:t>
              </a:r>
              <a:r>
                <a:rPr lang="zh-CN" altLang="en-US" sz="1600" b="1">
                  <a:latin typeface="Arial" panose="020B0604020202020204" pitchFamily="34" charset="0"/>
                  <a:ea typeface="宋体" panose="02010600030101010101" pitchFamily="2" charset="-122"/>
                </a:rPr>
                <a:t>盘、</a:t>
              </a:r>
              <a:r>
                <a:rPr lang="en-US" altLang="zh-CN" sz="1600" b="1">
                  <a:latin typeface="Arial" panose="020B0604020202020204" pitchFamily="34" charset="0"/>
                  <a:ea typeface="宋体" panose="02010600030101010101" pitchFamily="2" charset="-122"/>
                </a:rPr>
                <a:t>1</a:t>
              </a:r>
              <a:r>
                <a:rPr lang="zh-CN" altLang="en-US" sz="1600" b="1">
                  <a:latin typeface="Arial" panose="020B0604020202020204" pitchFamily="34" charset="0"/>
                  <a:ea typeface="宋体" panose="02010600030101010101" pitchFamily="2" charset="-122"/>
                </a:rPr>
                <a:t>封邮件，就能偷走。</a:t>
              </a:r>
              <a:endParaRPr lang="zh-CN" altLang="en-US" sz="1600" b="1">
                <a:latin typeface="Arial" panose="020B0604020202020204" pitchFamily="34" charset="0"/>
                <a:ea typeface="宋体" panose="02010600030101010101" pitchFamily="2" charset="-122"/>
              </a:endParaRPr>
            </a:p>
          </p:txBody>
        </p:sp>
        <p:pic>
          <p:nvPicPr>
            <p:cNvPr id="7" name="图片 6"/>
            <p:cNvPicPr>
              <a:picLocks noChangeAspect="1"/>
            </p:cNvPicPr>
            <p:nvPr/>
          </p:nvPicPr>
          <p:blipFill>
            <a:blip r:embed="rId12"/>
            <a:stretch>
              <a:fillRect/>
            </a:stretch>
          </p:blipFill>
          <p:spPr>
            <a:xfrm>
              <a:off x="7028417" y="2910641"/>
              <a:ext cx="560643" cy="565932"/>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9" name="标题 1"/>
          <p:cNvSpPr txBox="1"/>
          <p:nvPr/>
        </p:nvSpPr>
        <p:spPr>
          <a:xfrm>
            <a:off x="904649" y="275545"/>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信息安全意识培训目的</a:t>
            </a:r>
            <a:endParaRPr lang="zh-CN" altLang="en-US" sz="3600" b="1">
              <a:latin typeface="华文楷体" panose="02010600040101010101" pitchFamily="2" charset="-122"/>
              <a:ea typeface="华文楷体" panose="02010600040101010101" pitchFamily="2" charset="-122"/>
            </a:endParaRPr>
          </a:p>
        </p:txBody>
      </p:sp>
      <p:sp>
        <p:nvSpPr>
          <p:cNvPr id="4" name="对角圆角矩形 5"/>
          <p:cNvSpPr/>
          <p:nvPr/>
        </p:nvSpPr>
        <p:spPr bwMode="auto">
          <a:xfrm rot="21346829">
            <a:off x="3301315" y="1944673"/>
            <a:ext cx="5273474" cy="2968655"/>
          </a:xfrm>
          <a:custGeom>
            <a:avLst/>
            <a:gdLst>
              <a:gd name="T0" fmla="*/ 492043 w 6954838"/>
              <a:gd name="T1" fmla="*/ 0 h 3879850"/>
              <a:gd name="T2" fmla="*/ 6954838 w 6954838"/>
              <a:gd name="T3" fmla="*/ 0 h 3879850"/>
              <a:gd name="T4" fmla="*/ 6954838 w 6954838"/>
              <a:gd name="T5" fmla="*/ 0 h 3879850"/>
              <a:gd name="T6" fmla="*/ 6954838 w 6954838"/>
              <a:gd name="T7" fmla="*/ 3387807 h 3879850"/>
              <a:gd name="T8" fmla="*/ 6462795 w 6954838"/>
              <a:gd name="T9" fmla="*/ 3879850 h 3879850"/>
              <a:gd name="T10" fmla="*/ 0 w 6954838"/>
              <a:gd name="T11" fmla="*/ 3879850 h 3879850"/>
              <a:gd name="T12" fmla="*/ 0 w 6954838"/>
              <a:gd name="T13" fmla="*/ 3879850 h 3879850"/>
              <a:gd name="T14" fmla="*/ 0 w 6954838"/>
              <a:gd name="T15" fmla="*/ 492043 h 3879850"/>
              <a:gd name="T16" fmla="*/ 492043 w 6954838"/>
              <a:gd name="T17" fmla="*/ 0 h 3879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4838" h="3879850">
                <a:moveTo>
                  <a:pt x="492043" y="0"/>
                </a:moveTo>
                <a:lnTo>
                  <a:pt x="6954838" y="0"/>
                </a:lnTo>
                <a:lnTo>
                  <a:pt x="6954838" y="3387807"/>
                </a:lnTo>
                <a:cubicBezTo>
                  <a:pt x="6954838" y="3659555"/>
                  <a:pt x="6734543" y="3879850"/>
                  <a:pt x="6462795" y="3879850"/>
                </a:cubicBezTo>
                <a:lnTo>
                  <a:pt x="0" y="3879850"/>
                </a:lnTo>
                <a:lnTo>
                  <a:pt x="0" y="492043"/>
                </a:lnTo>
                <a:cubicBezTo>
                  <a:pt x="0" y="220295"/>
                  <a:pt x="220295" y="0"/>
                  <a:pt x="492043" y="0"/>
                </a:cubicBezTo>
                <a:close/>
              </a:path>
            </a:pathLst>
          </a:custGeom>
          <a:gradFill rotWithShape="1">
            <a:gsLst>
              <a:gs pos="0">
                <a:srgbClr val="00B0F0"/>
              </a:gs>
              <a:gs pos="100000">
                <a:srgbClr val="00A4CA"/>
              </a:gs>
            </a:gsLst>
            <a:lin ang="18900000" scaled="1"/>
          </a:gradFill>
          <a:ln>
            <a:noFill/>
          </a:ln>
          <a:effectLst>
            <a:outerShdw dist="23000" dir="5400000" algn="ctr" rotWithShape="0">
              <a:srgbClr val="000000">
                <a:alpha val="32999"/>
              </a:srgbClr>
            </a:outerShdw>
          </a:effectLst>
        </p:spPr>
        <p:txBody>
          <a:bodyPr anchor="ctr"/>
          <a:lstStyle/>
          <a:p>
            <a:endParaRPr lang="zh-CN" altLang="en-US"/>
          </a:p>
        </p:txBody>
      </p:sp>
      <p:pic>
        <p:nvPicPr>
          <p:cNvPr id="7" name="Picture 3" descr="C:\TDDOWNLOAD\pencil.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85268" y="1754692"/>
            <a:ext cx="865772" cy="8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2"/>
          <p:cNvSpPr txBox="1"/>
          <p:nvPr/>
        </p:nvSpPr>
        <p:spPr>
          <a:xfrm>
            <a:off x="3570712" y="1850949"/>
            <a:ext cx="5586667" cy="2552454"/>
          </a:xfrm>
          <a:prstGeom prst="rect">
            <a:avLst/>
          </a:prstGeom>
          <a:ln w="12700">
            <a:miter lim="400000"/>
          </a:ln>
        </p:spPr>
        <p:txBody>
          <a:bodyPr lIns="45718" tIns="45718" rIns="45718" bIns="45718"/>
          <a:lstStyle>
            <a:lvl1pPr marL="342900" marR="0" indent="-34290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1pPr>
            <a:lvl2pPr marL="783590" marR="0" indent="-32639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2pPr>
            <a:lvl3pPr marL="1219200" marR="0" indent="-30480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3pPr>
            <a:lvl4pPr marL="1737360" marR="0" indent="-36576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4pPr>
            <a:lvl5pPr marL="2235200" marR="0" indent="-40640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5pPr>
            <a:lvl6pPr marL="2692400" marR="0" indent="-40640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6pPr>
            <a:lvl7pPr marL="3149600" marR="0" indent="-40640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7pPr>
            <a:lvl8pPr marL="3606800" marR="0" indent="-40640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8pPr>
            <a:lvl9pPr marL="4064000" marR="0" indent="-40640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9pPr>
          </a:lstStyle>
          <a:p>
            <a:pPr marL="0" indent="0" algn="ctr" hangingPunct="1"/>
            <a:endParaRPr lang="en-US" altLang="zh-CN" sz="1800" b="1" dirty="0">
              <a:solidFill>
                <a:schemeClr val="bg1"/>
              </a:solidFill>
            </a:endParaRPr>
          </a:p>
          <a:p>
            <a:pPr marL="0" indent="0" algn="ctr" hangingPunct="1"/>
            <a:endParaRPr lang="en-US" altLang="zh-CN" sz="1800" b="1" dirty="0">
              <a:solidFill>
                <a:schemeClr val="bg1"/>
              </a:solidFill>
            </a:endParaRPr>
          </a:p>
          <a:p>
            <a:pPr marL="285750" indent="-285750">
              <a:lnSpc>
                <a:spcPct val="200000"/>
              </a:lnSpc>
              <a:spcBef>
                <a:spcPts val="0"/>
              </a:spcBef>
              <a:buSzTx/>
              <a:buFont typeface="Arial" panose="020B0604020202020204" pitchFamily="34" charset="0"/>
              <a:buChar char="•"/>
            </a:pPr>
            <a:r>
              <a:rPr lang="zh-CN" altLang="en-US" sz="1800" b="1" dirty="0">
                <a:solidFill>
                  <a:schemeClr val="bg1"/>
                </a:solidFill>
                <a:latin typeface="华文楷体" panose="02010600040101010101" pitchFamily="2" charset="-122"/>
                <a:ea typeface="华文楷体" panose="02010600040101010101" pitchFamily="2" charset="-122"/>
              </a:rPr>
              <a:t>建立对信息安全的正确认识</a:t>
            </a:r>
            <a:endParaRPr lang="en-US" altLang="zh-CN" sz="1800" b="1" dirty="0">
              <a:solidFill>
                <a:schemeClr val="bg1"/>
              </a:solidFill>
              <a:latin typeface="华文楷体" panose="02010600040101010101" pitchFamily="2" charset="-122"/>
              <a:ea typeface="华文楷体" panose="02010600040101010101" pitchFamily="2" charset="-122"/>
            </a:endParaRPr>
          </a:p>
          <a:p>
            <a:pPr marL="285750" indent="-285750">
              <a:lnSpc>
                <a:spcPct val="200000"/>
              </a:lnSpc>
              <a:spcBef>
                <a:spcPts val="0"/>
              </a:spcBef>
              <a:buSzTx/>
              <a:buFont typeface="Arial" panose="020B0604020202020204" pitchFamily="34" charset="0"/>
              <a:buChar char="•"/>
            </a:pPr>
            <a:r>
              <a:rPr lang="zh-CN" altLang="en-US" sz="1800" b="1" dirty="0">
                <a:solidFill>
                  <a:schemeClr val="bg1"/>
                </a:solidFill>
                <a:latin typeface="华文楷体" panose="02010600040101010101" pitchFamily="2" charset="-122"/>
                <a:ea typeface="华文楷体" panose="02010600040101010101" pitchFamily="2" charset="-122"/>
              </a:rPr>
              <a:t>了解工作</a:t>
            </a:r>
            <a:r>
              <a:rPr lang="en-US" altLang="zh-CN" sz="1800" b="1" dirty="0">
                <a:solidFill>
                  <a:schemeClr val="bg1"/>
                </a:solidFill>
                <a:latin typeface="华文楷体" panose="02010600040101010101" pitchFamily="2" charset="-122"/>
                <a:ea typeface="华文楷体" panose="02010600040101010101" pitchFamily="2" charset="-122"/>
              </a:rPr>
              <a:t>/</a:t>
            </a:r>
            <a:r>
              <a:rPr lang="zh-CN" altLang="en-US" sz="1800" b="1" dirty="0">
                <a:solidFill>
                  <a:schemeClr val="bg1"/>
                </a:solidFill>
                <a:latin typeface="华文楷体" panose="02010600040101010101" pitchFamily="2" charset="-122"/>
                <a:ea typeface="华文楷体" panose="02010600040101010101" pitchFamily="2" charset="-122"/>
              </a:rPr>
              <a:t>生活中面临的信息安全威胁和风险</a:t>
            </a:r>
            <a:endParaRPr lang="en-US" altLang="zh-CN" sz="1800" b="1" dirty="0">
              <a:solidFill>
                <a:schemeClr val="bg1"/>
              </a:solidFill>
              <a:latin typeface="华文楷体" panose="02010600040101010101" pitchFamily="2" charset="-122"/>
              <a:ea typeface="华文楷体" panose="02010600040101010101" pitchFamily="2" charset="-122"/>
            </a:endParaRPr>
          </a:p>
          <a:p>
            <a:pPr marL="285750" indent="-285750">
              <a:lnSpc>
                <a:spcPct val="200000"/>
              </a:lnSpc>
              <a:spcBef>
                <a:spcPts val="0"/>
              </a:spcBef>
              <a:buSzTx/>
              <a:buFont typeface="Arial" panose="020B0604020202020204" pitchFamily="34" charset="0"/>
              <a:buChar char="•"/>
            </a:pPr>
            <a:r>
              <a:rPr lang="zh-CN" altLang="en-US" sz="1800" b="1" dirty="0">
                <a:solidFill>
                  <a:schemeClr val="bg1"/>
                </a:solidFill>
                <a:latin typeface="华文楷体" panose="02010600040101010101" pitchFamily="2" charset="-122"/>
                <a:ea typeface="华文楷体" panose="02010600040101010101" pitchFamily="2" charset="-122"/>
              </a:rPr>
              <a:t>培养员工个人信息安全意识和良好的习惯</a:t>
            </a:r>
            <a:endParaRPr lang="zh-CN" altLang="en-US" sz="1800" b="1" dirty="0">
              <a:solidFill>
                <a:schemeClr val="bg1"/>
              </a:solidFill>
              <a:latin typeface="华文楷体" panose="02010600040101010101" pitchFamily="2" charset="-122"/>
              <a:ea typeface="华文楷体" panose="02010600040101010101" pitchFamily="2" charset="-122"/>
            </a:endParaRPr>
          </a:p>
        </p:txBody>
      </p:sp>
      <p:sp>
        <p:nvSpPr>
          <p:cNvPr id="5"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8127814" y="2514927"/>
            <a:ext cx="3054275" cy="667934"/>
          </a:xfrm>
          <a:prstGeom prst="rect">
            <a:avLst/>
          </a:prstGeom>
          <a:solidFill>
            <a:srgbClr val="00B0F0">
              <a:alpha val="8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grpSp>
        <p:nvGrpSpPr>
          <p:cNvPr id="18" name="组合 17"/>
          <p:cNvGrpSpPr/>
          <p:nvPr/>
        </p:nvGrpSpPr>
        <p:grpSpPr>
          <a:xfrm>
            <a:off x="-3750" y="0"/>
            <a:ext cx="4252957" cy="5905045"/>
            <a:chOff x="-3750" y="0"/>
            <a:chExt cx="4252957" cy="5905045"/>
          </a:xfrm>
          <a:solidFill>
            <a:schemeClr val="bg1">
              <a:lumMod val="85000"/>
              <a:alpha val="50000"/>
            </a:schemeClr>
          </a:solidFill>
        </p:grpSpPr>
        <p:sp>
          <p:nvSpPr>
            <p:cNvPr id="19" name="矩形 18"/>
            <p:cNvSpPr/>
            <p:nvPr/>
          </p:nvSpPr>
          <p:spPr>
            <a:xfrm>
              <a:off x="0" y="0"/>
              <a:ext cx="4249207" cy="39371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20" name="直角三角形 19"/>
            <p:cNvSpPr/>
            <p:nvPr/>
          </p:nvSpPr>
          <p:spPr>
            <a:xfrm rot="10800000">
              <a:off x="-3750" y="3937145"/>
              <a:ext cx="4252957" cy="19679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grpSp>
      <p:sp>
        <p:nvSpPr>
          <p:cNvPr id="21" name="等腰三角形 20"/>
          <p:cNvSpPr/>
          <p:nvPr/>
        </p:nvSpPr>
        <p:spPr>
          <a:xfrm rot="10557435">
            <a:off x="3077806" y="1174228"/>
            <a:ext cx="2235383" cy="5327951"/>
          </a:xfrm>
          <a:prstGeom prst="triangle">
            <a:avLst>
              <a:gd name="adj" fmla="val 4983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22" name="直角三角形 21"/>
          <p:cNvSpPr/>
          <p:nvPr/>
        </p:nvSpPr>
        <p:spPr>
          <a:xfrm rot="10800000">
            <a:off x="1047749" y="-3"/>
            <a:ext cx="3201453" cy="2231503"/>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楷体" panose="02010609060101010101" charset="-122"/>
              <a:cs typeface="+mn-cs"/>
            </a:endParaRPr>
          </a:p>
        </p:txBody>
      </p:sp>
      <p:sp>
        <p:nvSpPr>
          <p:cNvPr id="23" name="文本框 6"/>
          <p:cNvSpPr txBox="1"/>
          <p:nvPr/>
        </p:nvSpPr>
        <p:spPr>
          <a:xfrm>
            <a:off x="630723" y="2611313"/>
            <a:ext cx="2984009"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accent1">
                    <a:lumMod val="75000"/>
                  </a:schemeClr>
                </a:solidFill>
                <a:effectLst/>
                <a:uLnTx/>
                <a:uFillTx/>
                <a:latin typeface="等线 Light" panose="02010600030101010101" pitchFamily="2" charset="-122"/>
                <a:ea typeface="等线 Light" panose="02010600030101010101" pitchFamily="2" charset="-122"/>
                <a:cs typeface="+mn-cs"/>
              </a:rPr>
              <a:t>CONTENT</a:t>
            </a:r>
            <a:endParaRPr kumimoji="0" lang="en-US" altLang="zh-CN" sz="3200" b="1" i="0" u="none" strike="noStrike" kern="1200" cap="none" spc="0" normalizeH="0" baseline="0" noProof="0" dirty="0">
              <a:ln>
                <a:noFill/>
              </a:ln>
              <a:solidFill>
                <a:schemeClr val="accent1">
                  <a:lumMod val="75000"/>
                </a:schemeClr>
              </a:solidFill>
              <a:effectLst/>
              <a:uLnTx/>
              <a:uFillTx/>
              <a:latin typeface="等线 Light" panose="02010600030101010101" pitchFamily="2" charset="-122"/>
              <a:ea typeface="等线 Light"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accent1">
                    <a:lumMod val="75000"/>
                  </a:schemeClr>
                </a:solidFill>
                <a:effectLst/>
                <a:uLnTx/>
                <a:uFillTx/>
                <a:latin typeface="华文楷体" panose="02010600040101010101" pitchFamily="2" charset="-122"/>
                <a:ea typeface="华文楷体" panose="02010600040101010101" pitchFamily="2" charset="-122"/>
                <a:cs typeface="+mn-cs"/>
              </a:rPr>
              <a:t>目录</a:t>
            </a:r>
            <a:endParaRPr kumimoji="0" lang="zh-CN" altLang="en-US" sz="4400" b="1" i="0" u="none" strike="noStrike" kern="1200" cap="none" spc="0" normalizeH="0" baseline="0" noProof="0" dirty="0">
              <a:ln>
                <a:noFill/>
              </a:ln>
              <a:solidFill>
                <a:schemeClr val="accent1">
                  <a:lumMod val="75000"/>
                </a:schemeClr>
              </a:solidFill>
              <a:effectLst/>
              <a:uLnTx/>
              <a:uFillTx/>
              <a:latin typeface="华文楷体" panose="02010600040101010101" pitchFamily="2" charset="-122"/>
              <a:ea typeface="华文楷体" panose="02010600040101010101" pitchFamily="2" charset="-122"/>
              <a:cs typeface="+mn-cs"/>
            </a:endParaRPr>
          </a:p>
        </p:txBody>
      </p:sp>
      <p:sp>
        <p:nvSpPr>
          <p:cNvPr id="46" name="日期占位符 3"/>
          <p:cNvSpPr>
            <a:spLocks noGrp="1"/>
          </p:cNvSpPr>
          <p:nvPr>
            <p:ph type="dt" sz="half" idx="2"/>
          </p:nvPr>
        </p:nvSpPr>
        <p:spPr>
          <a:xfrm>
            <a:off x="221343" y="6506482"/>
            <a:ext cx="1302657" cy="351518"/>
          </a:xfrm>
          <a:prstGeom prst="rect">
            <a:avLst/>
          </a:prstGeom>
        </p:spPr>
        <p:txBody>
          <a:bodyPr/>
          <a:lstStyle>
            <a:lvl1pPr>
              <a:defRPr sz="1600" b="1">
                <a:solidFill>
                  <a:schemeClr val="bg1"/>
                </a:solidFill>
              </a:defRPr>
            </a:lvl1pPr>
          </a:lstStyle>
          <a:p>
            <a:fld id="{7E98AFFA-E332-40B6-85C0-A1AE19B05675}" type="datetime1">
              <a:rPr lang="zh-CN" altLang="en-US" smtClean="0"/>
            </a:fld>
            <a:endParaRPr lang="zh-CN" altLang="en-US" dirty="0"/>
          </a:p>
        </p:txBody>
      </p:sp>
      <p:sp>
        <p:nvSpPr>
          <p:cNvPr id="47" name="灯片编号占位符 5"/>
          <p:cNvSpPr>
            <a:spLocks noGrp="1"/>
          </p:cNvSpPr>
          <p:nvPr>
            <p:ph type="sldNum" sz="quarter" idx="12"/>
          </p:nvPr>
        </p:nvSpPr>
        <p:spPr>
          <a:xfrm>
            <a:off x="11259457" y="6492875"/>
            <a:ext cx="2743200" cy="365125"/>
          </a:xfrm>
          <a:prstGeom prst="rect">
            <a:avLst/>
          </a:prstGeom>
        </p:spPr>
        <p:txBody>
          <a:bodyPr/>
          <a:lstStyle>
            <a:lvl1pPr>
              <a:defRPr sz="1600" b="1">
                <a:solidFill>
                  <a:schemeClr val="bg1"/>
                </a:solidFill>
              </a:defRPr>
            </a:lvl1pPr>
          </a:lstStyle>
          <a:p>
            <a:fld id="{CB1A3C80-CB9D-4075-ABF0-8D039D887269}" type="slidenum">
              <a:rPr lang="zh-CN" altLang="en-US" smtClean="0"/>
            </a:fld>
            <a:endParaRPr lang="zh-CN" altLang="en-US" dirty="0"/>
          </a:p>
        </p:txBody>
      </p:sp>
      <p:grpSp>
        <p:nvGrpSpPr>
          <p:cNvPr id="45" name="组合 44"/>
          <p:cNvGrpSpPr/>
          <p:nvPr/>
        </p:nvGrpSpPr>
        <p:grpSpPr>
          <a:xfrm>
            <a:off x="5509142" y="1772967"/>
            <a:ext cx="428011" cy="428011"/>
            <a:chOff x="4886642" y="950691"/>
            <a:chExt cx="321008" cy="321008"/>
          </a:xfrm>
        </p:grpSpPr>
        <p:sp>
          <p:nvSpPr>
            <p:cNvPr id="49" name="椭圆 48"/>
            <p:cNvSpPr/>
            <p:nvPr/>
          </p:nvSpPr>
          <p:spPr>
            <a:xfrm>
              <a:off x="4886642" y="950691"/>
              <a:ext cx="321008" cy="321008"/>
            </a:xfrm>
            <a:prstGeom prst="ellipse">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1865" kern="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0" name="椭圆 49"/>
            <p:cNvSpPr/>
            <p:nvPr/>
          </p:nvSpPr>
          <p:spPr>
            <a:xfrm>
              <a:off x="4975754" y="1039803"/>
              <a:ext cx="142784" cy="142784"/>
            </a:xfrm>
            <a:prstGeom prst="ellipse">
              <a:avLst/>
            </a:prstGeom>
            <a:solidFill>
              <a:srgbClr val="00B0F0"/>
            </a:solidFill>
          </p:spPr>
          <p:style>
            <a:lnRef idx="2">
              <a:schemeClr val="accent5"/>
            </a:lnRef>
            <a:fillRef idx="1">
              <a:schemeClr val="lt1"/>
            </a:fillRef>
            <a:effectRef idx="0">
              <a:schemeClr val="accent5"/>
            </a:effectRef>
            <a:fontRef idx="minor">
              <a:schemeClr val="dk1"/>
            </a:fontRef>
          </p:style>
          <p:txBody>
            <a:bodyPr rtlCol="0" anchor="ctr"/>
            <a:lstStyle/>
            <a:p>
              <a:pPr algn="ctr" defTabSz="1219200" hangingPunct="0"/>
              <a:endParaRPr lang="zh-CN" altLang="en-US" sz="1865" kern="0" dirty="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grpSp>
        <p:nvGrpSpPr>
          <p:cNvPr id="51" name="组合 50"/>
          <p:cNvGrpSpPr/>
          <p:nvPr/>
        </p:nvGrpSpPr>
        <p:grpSpPr>
          <a:xfrm>
            <a:off x="5519639" y="2699265"/>
            <a:ext cx="428011" cy="428011"/>
            <a:chOff x="4886642" y="950691"/>
            <a:chExt cx="321008" cy="321008"/>
          </a:xfrm>
        </p:grpSpPr>
        <p:sp>
          <p:nvSpPr>
            <p:cNvPr id="52" name="椭圆 51"/>
            <p:cNvSpPr/>
            <p:nvPr/>
          </p:nvSpPr>
          <p:spPr>
            <a:xfrm>
              <a:off x="4886642" y="950691"/>
              <a:ext cx="321008" cy="321008"/>
            </a:xfrm>
            <a:prstGeom prst="ellipse">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1865" kern="0">
                <a:solidFill>
                  <a:srgbClr val="E94E60"/>
                </a:solidFill>
                <a:highlight>
                  <a:srgbClr val="FF0000"/>
                </a:highlight>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3" name="椭圆 52"/>
            <p:cNvSpPr/>
            <p:nvPr/>
          </p:nvSpPr>
          <p:spPr>
            <a:xfrm>
              <a:off x="4975754" y="1039803"/>
              <a:ext cx="142784" cy="142784"/>
            </a:xfrm>
            <a:prstGeom prst="ellipse">
              <a:avLst/>
            </a:prstGeom>
            <a:solidFill>
              <a:srgbClr val="00B0F0"/>
            </a:solidFill>
          </p:spPr>
          <p:style>
            <a:lnRef idx="2">
              <a:schemeClr val="accent5"/>
            </a:lnRef>
            <a:fillRef idx="1">
              <a:schemeClr val="lt1"/>
            </a:fillRef>
            <a:effectRef idx="0">
              <a:schemeClr val="accent5"/>
            </a:effectRef>
            <a:fontRef idx="minor">
              <a:schemeClr val="dk1"/>
            </a:fontRef>
          </p:style>
          <p:txBody>
            <a:bodyPr rtlCol="0" anchor="ctr"/>
            <a:lstStyle/>
            <a:p>
              <a:pPr algn="ctr" defTabSz="1219200" hangingPunct="0"/>
              <a:endParaRPr lang="zh-CN" altLang="en-US" sz="1865" kern="0" dirty="0">
                <a:solidFill>
                  <a:srgbClr val="E94E60"/>
                </a:solidFill>
                <a:highlight>
                  <a:srgbClr val="FF0000"/>
                </a:highlight>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grpSp>
        <p:nvGrpSpPr>
          <p:cNvPr id="54" name="组合 53"/>
          <p:cNvGrpSpPr/>
          <p:nvPr/>
        </p:nvGrpSpPr>
        <p:grpSpPr>
          <a:xfrm>
            <a:off x="5516638" y="3625563"/>
            <a:ext cx="428011" cy="428011"/>
            <a:chOff x="4886642" y="950691"/>
            <a:chExt cx="321008" cy="321008"/>
          </a:xfrm>
        </p:grpSpPr>
        <p:sp>
          <p:nvSpPr>
            <p:cNvPr id="55" name="椭圆 54"/>
            <p:cNvSpPr/>
            <p:nvPr/>
          </p:nvSpPr>
          <p:spPr>
            <a:xfrm>
              <a:off x="4886642" y="950691"/>
              <a:ext cx="321008" cy="321008"/>
            </a:xfrm>
            <a:prstGeom prst="ellipse">
              <a:avLst/>
            </a:prstGeom>
            <a:no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1865" kern="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sp>
          <p:nvSpPr>
            <p:cNvPr id="56" name="椭圆 55"/>
            <p:cNvSpPr/>
            <p:nvPr/>
          </p:nvSpPr>
          <p:spPr>
            <a:xfrm>
              <a:off x="4975754" y="1039803"/>
              <a:ext cx="142784" cy="142784"/>
            </a:xfrm>
            <a:prstGeom prst="ellipse">
              <a:avLst/>
            </a:prstGeom>
            <a:solidFill>
              <a:srgbClr val="00B0F0"/>
            </a:solidFill>
          </p:spPr>
          <p:style>
            <a:lnRef idx="2">
              <a:schemeClr val="accent5"/>
            </a:lnRef>
            <a:fillRef idx="1">
              <a:schemeClr val="lt1"/>
            </a:fillRef>
            <a:effectRef idx="0">
              <a:schemeClr val="accent5"/>
            </a:effectRef>
            <a:fontRef idx="minor">
              <a:schemeClr val="dk1"/>
            </a:fontRef>
          </p:style>
          <p:txBody>
            <a:bodyPr rtlCol="0" anchor="ctr"/>
            <a:lstStyle/>
            <a:p>
              <a:pPr algn="ctr" defTabSz="1219200" hangingPunct="0"/>
              <a:endParaRPr lang="zh-CN" altLang="en-US" sz="1865" kern="0" dirty="0">
                <a:solidFill>
                  <a:srgbClr val="E94E60"/>
                </a:solidFill>
                <a:latin typeface="微软雅黑" panose="020B0503020204020204" pitchFamily="34" charset="-122"/>
                <a:ea typeface="微软雅黑" panose="020B0503020204020204" pitchFamily="34" charset="-122"/>
                <a:cs typeface="Calibri" panose="020F0502020204030204"/>
                <a:sym typeface="Calibri" panose="020F0502020204030204"/>
              </a:endParaRPr>
            </a:p>
          </p:txBody>
        </p:sp>
      </p:grpSp>
      <p:sp>
        <p:nvSpPr>
          <p:cNvPr id="60" name="文本框 8"/>
          <p:cNvSpPr txBox="1"/>
          <p:nvPr/>
        </p:nvSpPr>
        <p:spPr>
          <a:xfrm>
            <a:off x="8135317" y="2667822"/>
            <a:ext cx="3046772"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lang="zh-CN" altLang="en-US" sz="2000" b="1">
                <a:solidFill>
                  <a:schemeClr val="bg1"/>
                </a:solidFill>
                <a:latin typeface="华文楷体" panose="02010600040101010101" pitchFamily="2" charset="-122"/>
                <a:ea typeface="华文楷体" panose="02010600040101010101" pitchFamily="2" charset="-122"/>
                <a:cs typeface="+mn-ea"/>
                <a:sym typeface="+mn-lt"/>
              </a:rPr>
              <a:t>信息安全典型案例</a:t>
            </a:r>
            <a:endParaRPr lang="zh-CN" altLang="en-US" sz="2000" b="1">
              <a:solidFill>
                <a:schemeClr val="bg1"/>
              </a:solidFill>
              <a:latin typeface="华文楷体" panose="02010600040101010101" pitchFamily="2" charset="-122"/>
              <a:ea typeface="华文楷体" panose="02010600040101010101" pitchFamily="2" charset="-122"/>
              <a:cs typeface="+mn-ea"/>
              <a:sym typeface="+mn-lt"/>
            </a:endParaRPr>
          </a:p>
        </p:txBody>
      </p:sp>
      <p:cxnSp>
        <p:nvCxnSpPr>
          <p:cNvPr id="61" name="直接连接符 60"/>
          <p:cNvCxnSpPr/>
          <p:nvPr/>
        </p:nvCxnSpPr>
        <p:spPr>
          <a:xfrm>
            <a:off x="8135316" y="2568418"/>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303776" y="2672078"/>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第二部分</a:t>
            </a:r>
            <a:endParaRPr kumimoji="0" lang="zh-CN" altLang="en-US"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
        <p:nvSpPr>
          <p:cNvPr id="67" name="文本框 8"/>
          <p:cNvSpPr txBox="1"/>
          <p:nvPr/>
        </p:nvSpPr>
        <p:spPr>
          <a:xfrm>
            <a:off x="8131566" y="1769114"/>
            <a:ext cx="276961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defRPr/>
            </a:pPr>
            <a:r>
              <a:rPr kumimoji="1" lang="zh-CN" altLang="en-US" sz="2000" b="1">
                <a:latin typeface="华文楷体" panose="02010600040101010101" pitchFamily="2" charset="-122"/>
                <a:ea typeface="华文楷体" panose="02010600040101010101" pitchFamily="2" charset="-122"/>
                <a:cs typeface="+mn-ea"/>
                <a:sym typeface="+mn-lt"/>
              </a:rPr>
              <a:t>信息安全意识概述</a:t>
            </a:r>
            <a:endParaRPr kumimoji="1" lang="zh-CN" altLang="en-US" sz="2000" b="1">
              <a:latin typeface="华文楷体" panose="02010600040101010101" pitchFamily="2" charset="-122"/>
              <a:ea typeface="华文楷体" panose="02010600040101010101" pitchFamily="2" charset="-122"/>
              <a:cs typeface="+mn-ea"/>
              <a:sym typeface="+mn-lt"/>
            </a:endParaRPr>
          </a:p>
        </p:txBody>
      </p:sp>
      <p:cxnSp>
        <p:nvCxnSpPr>
          <p:cNvPr id="68" name="直接连接符 67"/>
          <p:cNvCxnSpPr/>
          <p:nvPr/>
        </p:nvCxnSpPr>
        <p:spPr>
          <a:xfrm>
            <a:off x="8131565" y="166970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303776" y="1772967"/>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第一部分</a:t>
            </a:r>
            <a:endParaRPr kumimoji="0" lang="zh-CN" altLang="en-US" sz="2000"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
        <p:nvSpPr>
          <p:cNvPr id="70" name="文本框 8"/>
          <p:cNvSpPr txBox="1"/>
          <p:nvPr/>
        </p:nvSpPr>
        <p:spPr>
          <a:xfrm>
            <a:off x="8127815" y="3566530"/>
            <a:ext cx="30505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en-US" sz="2000" b="1">
                <a:solidFill>
                  <a:srgbClr val="000000"/>
                </a:solidFill>
                <a:latin typeface="华文楷体" panose="02010600040101010101" pitchFamily="2" charset="-122"/>
                <a:ea typeface="华文楷体" panose="02010600040101010101" pitchFamily="2" charset="-122"/>
                <a:cs typeface="+mn-ea"/>
                <a:sym typeface="+mn-lt"/>
              </a:rPr>
              <a:t>提升日常安全意识</a:t>
            </a:r>
            <a:endParaRPr lang="zh-CN" altLang="en-US" sz="2000" b="1">
              <a:solidFill>
                <a:srgbClr val="000000"/>
              </a:solidFill>
              <a:latin typeface="华文楷体" panose="02010600040101010101" pitchFamily="2" charset="-122"/>
              <a:ea typeface="华文楷体" panose="02010600040101010101" pitchFamily="2" charset="-122"/>
              <a:cs typeface="+mn-ea"/>
              <a:sym typeface="+mn-lt"/>
            </a:endParaRPr>
          </a:p>
        </p:txBody>
      </p:sp>
      <p:cxnSp>
        <p:nvCxnSpPr>
          <p:cNvPr id="71" name="直接连接符 70"/>
          <p:cNvCxnSpPr/>
          <p:nvPr/>
        </p:nvCxnSpPr>
        <p:spPr>
          <a:xfrm>
            <a:off x="8127814" y="3467126"/>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300025" y="3571188"/>
            <a:ext cx="1676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第三部分</a:t>
            </a:r>
            <a:endPar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
        <p:nvSpPr>
          <p:cNvPr id="2"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7E98AFFA-E332-40B6-85C0-A1AE19B05675}"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CB1A3C80-CB9D-4075-ABF0-8D039D887269}" type="slidenum">
              <a:rPr lang="zh-CN" altLang="en-US" smtClean="0"/>
            </a:fld>
            <a:endParaRPr lang="zh-CN" altLang="en-US" dirty="0"/>
          </a:p>
        </p:txBody>
      </p:sp>
      <p:sp>
        <p:nvSpPr>
          <p:cNvPr id="5" name="标题 1"/>
          <p:cNvSpPr txBox="1"/>
          <p:nvPr/>
        </p:nvSpPr>
        <p:spPr>
          <a:xfrm>
            <a:off x="904649" y="255374"/>
            <a:ext cx="109347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华文楷体" panose="02010600040101010101" pitchFamily="2" charset="-122"/>
                <a:ea typeface="华文楷体" panose="02010600040101010101" pitchFamily="2" charset="-122"/>
              </a:rPr>
              <a:t>案例</a:t>
            </a:r>
            <a:r>
              <a:rPr lang="en-US" altLang="zh-CN" sz="3600" b="1">
                <a:latin typeface="华文楷体" panose="02010600040101010101" pitchFamily="2" charset="-122"/>
                <a:ea typeface="华文楷体" panose="02010600040101010101" pitchFamily="2" charset="-122"/>
              </a:rPr>
              <a:t>1–</a:t>
            </a:r>
            <a:r>
              <a:rPr lang="zh-CN" altLang="en-US" sz="3600" b="1">
                <a:latin typeface="华文楷体" panose="02010600040101010101" pitchFamily="2" charset="-122"/>
                <a:ea typeface="华文楷体" panose="02010600040101010101" pitchFamily="2" charset="-122"/>
              </a:rPr>
              <a:t>拼多多优惠券漏洞，遭盗取数千万元</a:t>
            </a:r>
            <a:endParaRPr lang="zh-CN" altLang="en-US" sz="3600" b="1">
              <a:latin typeface="华文楷体" panose="02010600040101010101" pitchFamily="2" charset="-122"/>
              <a:ea typeface="华文楷体" panose="02010600040101010101" pitchFamily="2" charset="-122"/>
            </a:endParaRPr>
          </a:p>
          <a:p>
            <a:endParaRPr lang="zh-CN" altLang="en-US" sz="3600" b="1">
              <a:latin typeface="华文楷体" panose="02010600040101010101" pitchFamily="2" charset="-122"/>
              <a:ea typeface="华文楷体" panose="02010600040101010101" pitchFamily="2" charset="-122"/>
            </a:endParaRPr>
          </a:p>
        </p:txBody>
      </p:sp>
      <p:sp>
        <p:nvSpPr>
          <p:cNvPr id="7" name="文本框 6"/>
          <p:cNvSpPr txBox="1"/>
          <p:nvPr/>
        </p:nvSpPr>
        <p:spPr>
          <a:xfrm>
            <a:off x="4529031" y="1168985"/>
            <a:ext cx="7119256" cy="5016758"/>
          </a:xfrm>
          <a:prstGeom prst="rect">
            <a:avLst/>
          </a:prstGeom>
          <a:noFill/>
        </p:spPr>
        <p:txBody>
          <a:bodyPr wrap="square">
            <a:spAutoFit/>
          </a:bodyPr>
          <a:lstStyle/>
          <a:p>
            <a:r>
              <a:rPr lang="en-US" altLang="zh-CN" sz="2000">
                <a:latin typeface="华文楷体" panose="02010600040101010101" pitchFamily="2" charset="-122"/>
                <a:ea typeface="华文楷体" panose="02010600040101010101" pitchFamily="2" charset="-122"/>
              </a:rPr>
              <a:t>2019</a:t>
            </a:r>
            <a:r>
              <a:rPr lang="zh-CN" altLang="en-US" sz="2000">
                <a:latin typeface="华文楷体" panose="02010600040101010101" pitchFamily="2" charset="-122"/>
                <a:ea typeface="华文楷体" panose="02010600040101010101" pitchFamily="2" charset="-122"/>
              </a:rPr>
              <a:t>年</a:t>
            </a:r>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月</a:t>
            </a:r>
            <a:r>
              <a:rPr lang="en-US" altLang="zh-CN" sz="2000">
                <a:latin typeface="华文楷体" panose="02010600040101010101" pitchFamily="2" charset="-122"/>
                <a:ea typeface="华文楷体" panose="02010600040101010101" pitchFamily="2" charset="-122"/>
              </a:rPr>
              <a:t>20</a:t>
            </a:r>
            <a:r>
              <a:rPr lang="zh-CN" altLang="en-US" sz="2000">
                <a:latin typeface="华文楷体" panose="02010600040101010101" pitchFamily="2" charset="-122"/>
                <a:ea typeface="华文楷体" panose="02010600040101010101" pitchFamily="2" charset="-122"/>
              </a:rPr>
              <a:t>日凌晨，拼多多被曝出现重大</a:t>
            </a:r>
            <a:r>
              <a:rPr lang="en-US" altLang="zh-CN" sz="2000">
                <a:latin typeface="华文楷体" panose="02010600040101010101" pitchFamily="2" charset="-122"/>
                <a:ea typeface="华文楷体" panose="02010600040101010101" pitchFamily="2" charset="-122"/>
              </a:rPr>
              <a:t>BUG</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4</a:t>
            </a:r>
            <a:r>
              <a:rPr lang="zh-CN" altLang="en-US" sz="2000">
                <a:latin typeface="华文楷体" panose="02010600040101010101" pitchFamily="2" charset="-122"/>
                <a:ea typeface="华文楷体" panose="02010600040101010101" pitchFamily="2" charset="-122"/>
              </a:rPr>
              <a:t>毛就可以充值</a:t>
            </a:r>
            <a:r>
              <a:rPr lang="en-US" altLang="zh-CN" sz="2000">
                <a:latin typeface="华文楷体" panose="02010600040101010101" pitchFamily="2" charset="-122"/>
                <a:ea typeface="华文楷体" panose="02010600040101010101" pitchFamily="2" charset="-122"/>
              </a:rPr>
              <a:t>100</a:t>
            </a:r>
            <a:r>
              <a:rPr lang="zh-CN" altLang="en-US" sz="2000">
                <a:latin typeface="华文楷体" panose="02010600040101010101" pitchFamily="2" charset="-122"/>
                <a:ea typeface="华文楷体" panose="02010600040101010101" pitchFamily="2" charset="-122"/>
              </a:rPr>
              <a:t>块话费，有网友甚至晒出截图，表示自己账户内有超过</a:t>
            </a:r>
            <a:r>
              <a:rPr lang="en-US" altLang="zh-CN" sz="2000">
                <a:latin typeface="华文楷体" panose="02010600040101010101" pitchFamily="2" charset="-122"/>
                <a:ea typeface="华文楷体" panose="02010600040101010101" pitchFamily="2" charset="-122"/>
              </a:rPr>
              <a:t>50</a:t>
            </a:r>
            <a:r>
              <a:rPr lang="zh-CN" altLang="en-US" sz="2000">
                <a:latin typeface="华文楷体" panose="02010600040101010101" pitchFamily="2" charset="-122"/>
                <a:ea typeface="华文楷体" panose="02010600040101010101" pitchFamily="2" charset="-122"/>
              </a:rPr>
              <a:t>万</a:t>
            </a:r>
            <a:r>
              <a:rPr lang="en-US" altLang="zh-CN" sz="2000">
                <a:latin typeface="华文楷体" panose="02010600040101010101" pitchFamily="2" charset="-122"/>
                <a:ea typeface="华文楷体" panose="02010600040101010101" pitchFamily="2" charset="-122"/>
              </a:rPr>
              <a:t>Q</a:t>
            </a:r>
            <a:r>
              <a:rPr lang="zh-CN" altLang="en-US" sz="2000">
                <a:latin typeface="华文楷体" panose="02010600040101010101" pitchFamily="2" charset="-122"/>
                <a:ea typeface="华文楷体" panose="02010600040101010101" pitchFamily="2" charset="-122"/>
              </a:rPr>
              <a:t>币余额，可利用无门槛券来充值话费、</a:t>
            </a:r>
            <a:r>
              <a:rPr lang="en-US" altLang="zh-CN" sz="2000">
                <a:latin typeface="华文楷体" panose="02010600040101010101" pitchFamily="2" charset="-122"/>
                <a:ea typeface="华文楷体" panose="02010600040101010101" pitchFamily="2" charset="-122"/>
              </a:rPr>
              <a:t>Q</a:t>
            </a:r>
            <a:r>
              <a:rPr lang="zh-CN" altLang="en-US" sz="2000">
                <a:latin typeface="华文楷体" panose="02010600040101010101" pitchFamily="2" charset="-122"/>
                <a:ea typeface="华文楷体" panose="02010600040101010101" pitchFamily="2" charset="-122"/>
              </a:rPr>
              <a:t>币。网络流传的损失数字是超过</a:t>
            </a:r>
            <a:r>
              <a:rPr lang="en-US" altLang="zh-CN" sz="2000">
                <a:latin typeface="华文楷体" panose="02010600040101010101" pitchFamily="2" charset="-122"/>
                <a:ea typeface="华文楷体" panose="02010600040101010101" pitchFamily="2" charset="-122"/>
              </a:rPr>
              <a:t>200</a:t>
            </a:r>
            <a:r>
              <a:rPr lang="zh-CN" altLang="en-US" sz="2000">
                <a:latin typeface="华文楷体" panose="02010600040101010101" pitchFamily="2" charset="-122"/>
                <a:ea typeface="华文楷体" panose="02010600040101010101" pitchFamily="2" charset="-122"/>
              </a:rPr>
              <a:t>亿元，甚至有网友担心“拼多多会不会一夜倒闭”。</a:t>
            </a:r>
            <a:endParaRPr lang="en-US" altLang="zh-CN" sz="2000">
              <a:latin typeface="华文楷体" panose="02010600040101010101" pitchFamily="2" charset="-122"/>
              <a:ea typeface="华文楷体" panose="02010600040101010101" pitchFamily="2" charset="-122"/>
            </a:endParaRPr>
          </a:p>
          <a:p>
            <a:endParaRPr lang="zh-CN" altLang="en-US" sz="2000">
              <a:latin typeface="华文楷体" panose="02010600040101010101" pitchFamily="2" charset="-122"/>
              <a:ea typeface="华文楷体" panose="02010600040101010101" pitchFamily="2" charset="-122"/>
            </a:endParaRPr>
          </a:p>
          <a:p>
            <a:r>
              <a:rPr lang="zh-CN" altLang="en-US" sz="2000">
                <a:latin typeface="华文楷体" panose="02010600040101010101" pitchFamily="2" charset="-122"/>
                <a:ea typeface="华文楷体" panose="02010600040101010101" pitchFamily="2" charset="-122"/>
              </a:rPr>
              <a:t>在“薅羊毛”事件发生几个小时后，</a:t>
            </a:r>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月</a:t>
            </a:r>
            <a:r>
              <a:rPr lang="en-US" altLang="zh-CN" sz="2000">
                <a:latin typeface="华文楷体" panose="02010600040101010101" pitchFamily="2" charset="-122"/>
                <a:ea typeface="华文楷体" panose="02010600040101010101" pitchFamily="2" charset="-122"/>
              </a:rPr>
              <a:t>20</a:t>
            </a:r>
            <a:r>
              <a:rPr lang="zh-CN" altLang="en-US" sz="2000">
                <a:latin typeface="华文楷体" panose="02010600040101010101" pitchFamily="2" charset="-122"/>
                <a:ea typeface="华文楷体" panose="02010600040101010101" pitchFamily="2" charset="-122"/>
              </a:rPr>
              <a:t>日中午</a:t>
            </a:r>
            <a:r>
              <a:rPr lang="en-US" altLang="zh-CN" sz="2000">
                <a:latin typeface="华文楷体" panose="02010600040101010101" pitchFamily="2" charset="-122"/>
                <a:ea typeface="华文楷体" panose="02010600040101010101" pitchFamily="2" charset="-122"/>
              </a:rPr>
              <a:t>12</a:t>
            </a:r>
            <a:r>
              <a:rPr lang="zh-CN" altLang="en-US" sz="2000">
                <a:latin typeface="华文楷体" panose="02010600040101010101" pitchFamily="2" charset="-122"/>
                <a:ea typeface="华文楷体" panose="02010600040101010101" pitchFamily="2" charset="-122"/>
              </a:rPr>
              <a:t>点，官方回应</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关于“黑灰产通过平台优惠券漏洞不正当牟利”的声明</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，声明全文如下：</a:t>
            </a:r>
            <a:endParaRPr lang="en-US" altLang="zh-CN" sz="2000">
              <a:latin typeface="华文楷体" panose="02010600040101010101" pitchFamily="2" charset="-122"/>
              <a:ea typeface="华文楷体" panose="02010600040101010101" pitchFamily="2" charset="-122"/>
            </a:endParaRPr>
          </a:p>
          <a:p>
            <a:endParaRPr lang="zh-CN" altLang="en-US" sz="2000">
              <a:latin typeface="华文楷体" panose="02010600040101010101" pitchFamily="2" charset="-122"/>
              <a:ea typeface="华文楷体" panose="02010600040101010101" pitchFamily="2" charset="-122"/>
            </a:endParaRPr>
          </a:p>
          <a:p>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月</a:t>
            </a:r>
            <a:r>
              <a:rPr lang="en-US" altLang="zh-CN" sz="2000">
                <a:latin typeface="华文楷体" panose="02010600040101010101" pitchFamily="2" charset="-122"/>
                <a:ea typeface="华文楷体" panose="02010600040101010101" pitchFamily="2" charset="-122"/>
              </a:rPr>
              <a:t>20</a:t>
            </a:r>
            <a:r>
              <a:rPr lang="zh-CN" altLang="en-US" sz="2000">
                <a:latin typeface="华文楷体" panose="02010600040101010101" pitchFamily="2" charset="-122"/>
                <a:ea typeface="华文楷体" panose="02010600040101010101" pitchFamily="2" charset="-122"/>
              </a:rPr>
              <a:t>日晨，有黑灰产团伙通过一个过期的优惠券漏洞盗取数千万元平台优惠券，进行不正当牟利。针对此行为，平台已第一时间修复漏洞，并正对涉事订单进行溯源追踪。同时我们已向公安机关报案，并将积极配合相关部门对涉事黑灰产团伙予以打击。</a:t>
            </a:r>
            <a:endParaRPr lang="en-US" altLang="zh-CN" sz="2000">
              <a:latin typeface="华文楷体" panose="02010600040101010101" pitchFamily="2" charset="-122"/>
              <a:ea typeface="华文楷体" panose="02010600040101010101" pitchFamily="2" charset="-122"/>
            </a:endParaRPr>
          </a:p>
          <a:p>
            <a:endParaRPr lang="en-US" altLang="zh-CN" sz="2000">
              <a:latin typeface="华文楷体" panose="02010600040101010101" pitchFamily="2" charset="-122"/>
              <a:ea typeface="华文楷体" panose="02010600040101010101" pitchFamily="2"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0378" y="1088517"/>
            <a:ext cx="3748108" cy="2853890"/>
          </a:xfrm>
          <a:prstGeom prst="rect">
            <a:avLst/>
          </a:prstGeom>
        </p:spPr>
      </p:pic>
      <p:pic>
        <p:nvPicPr>
          <p:cNvPr id="6" name="图片 5"/>
          <p:cNvPicPr>
            <a:picLocks noChangeAspect="1"/>
          </p:cNvPicPr>
          <p:nvPr/>
        </p:nvPicPr>
        <p:blipFill>
          <a:blip r:embed="rId2"/>
          <a:stretch>
            <a:fillRect/>
          </a:stretch>
        </p:blipFill>
        <p:spPr>
          <a:xfrm>
            <a:off x="450377" y="4118166"/>
            <a:ext cx="3748109" cy="2212557"/>
          </a:xfrm>
          <a:prstGeom prst="rect">
            <a:avLst/>
          </a:prstGeom>
        </p:spPr>
      </p:pic>
      <p:sp>
        <p:nvSpPr>
          <p:cNvPr id="8" name="日期占位符 3"/>
          <p:cNvSpPr txBox="1"/>
          <p:nvPr/>
        </p:nvSpPr>
        <p:spPr>
          <a:xfrm>
            <a:off x="4956108" y="6514794"/>
            <a:ext cx="2679226" cy="365125"/>
          </a:xfrm>
          <a:prstGeom prst="rect">
            <a:avLst/>
          </a:prstGeom>
        </p:spPr>
        <p:txBody>
          <a:bodyPr/>
          <a:lstStyle>
            <a:defPPr>
              <a:defRPr lang="zh-CN"/>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信息安全意识培训</a:t>
            </a:r>
            <a:endParaRPr lang="zh-CN" altLang="en-US" dirty="0"/>
          </a:p>
        </p:txBody>
      </p:sp>
    </p:spTree>
  </p:cSld>
  <p:clrMapOvr>
    <a:masterClrMapping/>
  </p:clrMapOvr>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6406</Words>
  <Application>WPS 演示</Application>
  <PresentationFormat>宽屏</PresentationFormat>
  <Paragraphs>734</Paragraphs>
  <Slides>45</Slides>
  <Notes>44</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45</vt:i4>
      </vt:variant>
    </vt:vector>
  </HeadingPairs>
  <TitlesOfParts>
    <vt:vector size="64" baseType="lpstr">
      <vt:lpstr>Arial</vt:lpstr>
      <vt:lpstr>宋体</vt:lpstr>
      <vt:lpstr>Wingdings</vt:lpstr>
      <vt:lpstr>微软雅黑</vt:lpstr>
      <vt:lpstr>华文楷体</vt:lpstr>
      <vt:lpstr>黑体</vt:lpstr>
      <vt:lpstr>Arial</vt:lpstr>
      <vt:lpstr>楷体</vt:lpstr>
      <vt:lpstr>等线 Light</vt:lpstr>
      <vt:lpstr>Calibri</vt:lpstr>
      <vt:lpstr>Times New Roman</vt:lpstr>
      <vt:lpstr>Calibri</vt:lpstr>
      <vt:lpstr>等线</vt:lpstr>
      <vt:lpstr>Arial Unicode MS</vt:lpstr>
      <vt:lpstr>Impact</vt:lpstr>
      <vt:lpstr>Helvetica</vt:lpstr>
      <vt:lpstr>1_自定义设计方案</vt:lpstr>
      <vt:lpstr>2_自定义设计方案</vt:lpstr>
      <vt:lpstr>3_自定义设计方案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ALE</dc:creator>
  <cp:lastModifiedBy>michael</cp:lastModifiedBy>
  <cp:revision>409</cp:revision>
  <dcterms:created xsi:type="dcterms:W3CDTF">2020-05-20T02:55:00Z</dcterms:created>
  <dcterms:modified xsi:type="dcterms:W3CDTF">2022-03-31T10:03:36Z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E720C31F715B4523BD66F3D66CDDDCA5</vt:lpwstr>
  </property>
  <property fmtid="{D5CDD505-2E9C-101B-9397-08002B2CF9AE}" pid="3" name="KSOProductBuildVer">
    <vt:lpwstr>2052-11.1.0.11365</vt:lpwstr>
  </property>
</Properties>
</file>